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embeddedFontLst>
    <p:embeddedFont>
      <p:font typeface="Cambria Math" panose="02040503050406030204" pitchFamily="18" charset="0"/>
      <p:regular r:id="rId49"/>
    </p:embeddedFont>
    <p:embeddedFont>
      <p:font typeface="Exo 2" panose="020B0604020202020204" charset="0"/>
      <p:regular r:id="rId50"/>
      <p:bold r:id="rId51"/>
      <p:italic r:id="rId52"/>
      <p:boldItalic r:id="rId53"/>
    </p:embeddedFont>
    <p:embeddedFont>
      <p:font typeface="Fira Sans Extra Condensed Medium" panose="020B0604020202020204" charset="0"/>
      <p:regular r:id="rId54"/>
      <p:bold r:id="rId55"/>
      <p:italic r:id="rId56"/>
      <p:boldItalic r:id="rId57"/>
    </p:embeddedFont>
    <p:embeddedFont>
      <p:font typeface="Roboto Condensed" panose="020B0604020202020204" charset="0"/>
      <p:regular r:id="rId58"/>
      <p:bold r:id="rId59"/>
      <p:italic r:id="rId60"/>
      <p:boldItalic r:id="rId61"/>
    </p:embeddedFont>
    <p:embeddedFont>
      <p:font typeface="Roboto Condensed Light" panose="020B0604020202020204" charset="0"/>
      <p:regular r:id="rId62"/>
      <p:bold r:id="rId63"/>
      <p:italic r:id="rId64"/>
      <p:boldItalic r:id="rId65"/>
    </p:embeddedFont>
    <p:embeddedFont>
      <p:font typeface="Squada One" panose="020B0604020202020204"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3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052822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517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f9ebc6fce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f9ebc6fce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231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b2244b90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b2244b90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936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b3ca22c7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b3ca22c7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645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956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540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57b616a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57b616a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19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57b616a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57b616a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260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657b616ae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657b616ae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48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57b616ae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57b616ae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144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57b616ae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57b616ae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669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356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87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58f49a461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58f49a461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415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204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5a3be58d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5a3be58d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909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5a3be58d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75a3be58d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007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5a3be58d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75a3be58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728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5a3be58d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5a3be58d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417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5a3be58d5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5a3be58d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207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454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05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02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657b616ae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657b616ae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980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657b616ae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657b616ae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805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57b616ae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57b616ae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536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57b616aef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57b616ae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228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57b616aef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57b616ae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249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57b616aef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57b616ae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4122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657b616aef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657b616aef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184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357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b4e205c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b4e205c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224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58f49a461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58f49a461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prefered relating to the parameter n as mentioned above rather than as d=depth of cheapest solution, in order to consider the characteristic of our specific problem regarding our specific code (that includes the checks all over the board in each e</a:t>
            </a:r>
            <a:r>
              <a:rPr lang="en-US" sz="1100" dirty="0" err="1">
                <a:solidFill>
                  <a:schemeClr val="dk1"/>
                </a:solidFill>
                <a:latin typeface="Roboto Condensed Light"/>
                <a:ea typeface="Roboto Condensed Light"/>
                <a:cs typeface="Roboto Condensed Light"/>
                <a:sym typeface="Roboto Condensed Light"/>
              </a:rPr>
              <a:t>xpansion</a:t>
            </a:r>
            <a:r>
              <a:rPr lang="en" dirty="0"/>
              <a:t>).</a:t>
            </a:r>
            <a:endParaRPr dirty="0"/>
          </a:p>
        </p:txBody>
      </p:sp>
    </p:spTree>
    <p:extLst>
      <p:ext uri="{BB962C8B-B14F-4D97-AF65-F5344CB8AC3E}">
        <p14:creationId xmlns:p14="http://schemas.microsoft.com/office/powerpoint/2010/main" val="2388436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1abfbaf28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0255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755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657fba1a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657fba1a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prefered relating to the parameter n as mentioned above rather than as d=depth of cheapest solution, in order to consider the characteristic of our specific problem regarding our specific code (that includes the checks all over the board in each e</a:t>
            </a:r>
            <a:r>
              <a:rPr lang="en-US" sz="1100" dirty="0" err="1">
                <a:solidFill>
                  <a:schemeClr val="dk1"/>
                </a:solidFill>
                <a:latin typeface="Roboto Condensed Light"/>
                <a:ea typeface="Roboto Condensed Light"/>
                <a:cs typeface="Roboto Condensed Light"/>
                <a:sym typeface="Roboto Condensed Light"/>
              </a:rPr>
              <a:t>xpansion</a:t>
            </a:r>
            <a:r>
              <a:rPr lang="en" dirty="0"/>
              <a:t>).</a:t>
            </a:r>
            <a:endParaRPr dirty="0"/>
          </a:p>
        </p:txBody>
      </p:sp>
    </p:spTree>
    <p:extLst>
      <p:ext uri="{BB962C8B-B14F-4D97-AF65-F5344CB8AC3E}">
        <p14:creationId xmlns:p14="http://schemas.microsoft.com/office/powerpoint/2010/main" val="3234808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6b4e205c0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6b4e205c0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385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6f9ebc6fce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6f9ebc6fce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0000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8c66ba33b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737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8d3b44f0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428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958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f9ebc6fc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f9ebc6fc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4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f9ebc6fce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f9ebc6fce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188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0a6587f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0a6587f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305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b047ffa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b047ffa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800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3ca22c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3ca22c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459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low_Free"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hyperlink" Target="https://www.youtube.com/watch?v=nxp8Zg1gmro"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swarthmore.edu/NatSci/mzucker1/" TargetMode="External"/><Relationship Id="rId7"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hyperlink" Target="https://mzucker.github.io/2016/09/02/eating-sat-flavored-crow.html" TargetMode="External"/><Relationship Id="rId4" Type="http://schemas.openxmlformats.org/officeDocument/2006/relationships/hyperlink" Target="https://mzucker.github.io/2016/08/28/flow-solver.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docs.python.org/3/library/threading.html"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mzucker.github.io/2016/08/28/flow-solver.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hyperlink" Target="https://mzucker.github.io/2016/08/28/flow-solver.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49.jpg"/><Relationship Id="rId4" Type="http://schemas.openxmlformats.org/officeDocument/2006/relationships/hyperlink" Target="https://mzucker.github.io/2016/08/28/flow-solver.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aishack.in/tutorials/connected-component-labelling/"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hyperlink" Target="https://mzucker.github.io/2016/08/28/flow-solver.html" TargetMode="Externa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hyperlink" Target="https://mzucker.github.io/2016/08/28/flow-solver.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hyperlink" Target="https://mzucker.github.io/2016/08/28/flow-solver.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hyperlink" Target="https://mzucker.github.io/2016/08/28/flow-solver.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zucker.github.io/2016/08/28/flow-solver.html"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59.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7394675" y="3524875"/>
            <a:ext cx="1837500" cy="360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sz="1400"/>
          </a:p>
          <a:p>
            <a:pPr marL="0" lvl="0" indent="0" algn="r" rtl="0">
              <a:spcBef>
                <a:spcPts val="0"/>
              </a:spcBef>
              <a:spcAft>
                <a:spcPts val="0"/>
              </a:spcAft>
              <a:buNone/>
            </a:pPr>
            <a:r>
              <a:rPr lang="en" sz="1400"/>
              <a:t>67537 - Tutorial Work</a:t>
            </a:r>
            <a:endParaRPr sz="1400"/>
          </a:p>
          <a:p>
            <a:pPr marL="0" lvl="0" indent="0" algn="r" rtl="0">
              <a:spcBef>
                <a:spcPts val="0"/>
              </a:spcBef>
              <a:spcAft>
                <a:spcPts val="0"/>
              </a:spcAft>
              <a:buNone/>
            </a:pPr>
            <a:endParaRPr sz="1400"/>
          </a:p>
        </p:txBody>
      </p:sp>
      <p:sp>
        <p:nvSpPr>
          <p:cNvPr id="133" name="Google Shape;133;p26"/>
          <p:cNvSpPr txBox="1">
            <a:spLocks noGrp="1"/>
          </p:cNvSpPr>
          <p:nvPr>
            <p:ph type="ctrTitle"/>
          </p:nvPr>
        </p:nvSpPr>
        <p:spPr>
          <a:xfrm>
            <a:off x="-69325" y="22500"/>
            <a:ext cx="9213300" cy="63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400">
                <a:solidFill>
                  <a:srgbClr val="434343"/>
                </a:solidFill>
              </a:rPr>
              <a:t>Multiagent Parallel Distributed A*</a:t>
            </a:r>
            <a:endParaRPr sz="4400">
              <a:solidFill>
                <a:srgbClr val="434343"/>
              </a:solidFill>
            </a:endParaRPr>
          </a:p>
        </p:txBody>
      </p:sp>
      <p:cxnSp>
        <p:nvCxnSpPr>
          <p:cNvPr id="134" name="Google Shape;134;p26"/>
          <p:cNvCxnSpPr/>
          <p:nvPr/>
        </p:nvCxnSpPr>
        <p:spPr>
          <a:xfrm>
            <a:off x="7069475" y="3176000"/>
            <a:ext cx="2086500" cy="0"/>
          </a:xfrm>
          <a:prstGeom prst="straightConnector1">
            <a:avLst/>
          </a:prstGeom>
          <a:noFill/>
          <a:ln w="9525" cap="flat" cmpd="sng">
            <a:solidFill>
              <a:schemeClr val="dk1"/>
            </a:solidFill>
            <a:prstDash val="solid"/>
            <a:round/>
            <a:headEnd type="none" w="med" len="med"/>
            <a:tailEnd type="none" w="med" len="med"/>
          </a:ln>
        </p:spPr>
      </p:cxnSp>
      <p:sp>
        <p:nvSpPr>
          <p:cNvPr id="135" name="Google Shape;135;p26"/>
          <p:cNvSpPr txBox="1"/>
          <p:nvPr/>
        </p:nvSpPr>
        <p:spPr>
          <a:xfrm>
            <a:off x="6523475" y="2795000"/>
            <a:ext cx="2772900" cy="36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Condensed Light"/>
                <a:ea typeface="Roboto Condensed Light"/>
                <a:cs typeface="Roboto Condensed Light"/>
                <a:sym typeface="Roboto Condensed Light"/>
              </a:rPr>
              <a:t>The Hebrew University of Jerusalem</a:t>
            </a:r>
            <a:endParaRPr>
              <a:latin typeface="Roboto Condensed Light"/>
              <a:ea typeface="Roboto Condensed Light"/>
              <a:cs typeface="Roboto Condensed Light"/>
              <a:sym typeface="Roboto Condensed Light"/>
            </a:endParaRPr>
          </a:p>
        </p:txBody>
      </p:sp>
      <p:sp>
        <p:nvSpPr>
          <p:cNvPr id="136" name="Google Shape;136;p26"/>
          <p:cNvSpPr txBox="1"/>
          <p:nvPr/>
        </p:nvSpPr>
        <p:spPr>
          <a:xfrm>
            <a:off x="5525375" y="3196400"/>
            <a:ext cx="37710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Benin School of Computer Science and Engineering</a:t>
            </a:r>
            <a:endParaRPr>
              <a:latin typeface="Roboto Condensed Light"/>
              <a:ea typeface="Roboto Condensed Light"/>
              <a:cs typeface="Roboto Condensed Light"/>
              <a:sym typeface="Roboto Condensed Light"/>
            </a:endParaRPr>
          </a:p>
        </p:txBody>
      </p:sp>
      <p:sp>
        <p:nvSpPr>
          <p:cNvPr id="137" name="Google Shape;137;p26"/>
          <p:cNvSpPr txBox="1"/>
          <p:nvPr/>
        </p:nvSpPr>
        <p:spPr>
          <a:xfrm>
            <a:off x="8684075" y="3809275"/>
            <a:ext cx="5481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2019</a:t>
            </a:r>
            <a:endParaRPr>
              <a:latin typeface="Roboto Condensed Light"/>
              <a:ea typeface="Roboto Condensed Light"/>
              <a:cs typeface="Roboto Condensed Light"/>
              <a:sym typeface="Roboto Condensed Light"/>
            </a:endParaRPr>
          </a:p>
        </p:txBody>
      </p:sp>
      <p:sp>
        <p:nvSpPr>
          <p:cNvPr id="138" name="Google Shape;138;p26"/>
          <p:cNvSpPr txBox="1"/>
          <p:nvPr/>
        </p:nvSpPr>
        <p:spPr>
          <a:xfrm>
            <a:off x="3555725" y="478450"/>
            <a:ext cx="1719000" cy="4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Condensed"/>
                <a:ea typeface="Roboto Condensed"/>
                <a:cs typeface="Roboto Condensed"/>
                <a:sym typeface="Roboto Condensed"/>
              </a:rPr>
              <a:t>Tom Eliassy</a:t>
            </a:r>
            <a:endParaRPr sz="2400" b="1">
              <a:latin typeface="Roboto Condensed"/>
              <a:ea typeface="Roboto Condensed"/>
              <a:cs typeface="Roboto Condensed"/>
              <a:sym typeface="Roboto Condensed"/>
            </a:endParaRPr>
          </a:p>
        </p:txBody>
      </p:sp>
      <p:sp>
        <p:nvSpPr>
          <p:cNvPr id="139" name="Google Shape;139;p26"/>
          <p:cNvSpPr txBox="1"/>
          <p:nvPr/>
        </p:nvSpPr>
        <p:spPr>
          <a:xfrm>
            <a:off x="3570000" y="893650"/>
            <a:ext cx="5310000" cy="4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u="sng">
                <a:latin typeface="Roboto Condensed"/>
                <a:ea typeface="Roboto Condensed"/>
                <a:cs typeface="Roboto Condensed"/>
                <a:sym typeface="Roboto Condensed"/>
              </a:rPr>
              <a:t>Supervisor</a:t>
            </a:r>
            <a:r>
              <a:rPr lang="en" sz="2400" b="1">
                <a:latin typeface="Roboto Condensed"/>
                <a:ea typeface="Roboto Condensed"/>
                <a:cs typeface="Roboto Condensed"/>
                <a:sym typeface="Roboto Condensed"/>
              </a:rPr>
              <a:t>: Professor Jeff Rosenschein</a:t>
            </a:r>
            <a:endParaRPr sz="2400" b="1">
              <a:latin typeface="Roboto Condensed"/>
              <a:ea typeface="Roboto Condensed"/>
              <a:cs typeface="Roboto Condensed"/>
              <a:sym typeface="Roboto Condensed"/>
            </a:endParaRPr>
          </a:p>
        </p:txBody>
      </p:sp>
      <p:pic>
        <p:nvPicPr>
          <p:cNvPr id="140" name="Google Shape;140;p26"/>
          <p:cNvPicPr preferRelativeResize="0"/>
          <p:nvPr/>
        </p:nvPicPr>
        <p:blipFill>
          <a:blip r:embed="rId3">
            <a:alphaModFix/>
          </a:blip>
          <a:stretch>
            <a:fillRect/>
          </a:stretch>
        </p:blipFill>
        <p:spPr>
          <a:xfrm>
            <a:off x="457500" y="1617200"/>
            <a:ext cx="4538134" cy="2552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ctrTitle"/>
          </p:nvPr>
        </p:nvSpPr>
        <p:spPr>
          <a:xfrm>
            <a:off x="1964850" y="-159700"/>
            <a:ext cx="5214300" cy="3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Platform</a:t>
            </a:r>
            <a:endParaRPr sz="3200" u="sng"/>
          </a:p>
        </p:txBody>
      </p:sp>
      <p:sp>
        <p:nvSpPr>
          <p:cNvPr id="221" name="Google Shape;221;p35"/>
          <p:cNvSpPr txBox="1"/>
          <p:nvPr/>
        </p:nvSpPr>
        <p:spPr>
          <a:xfrm>
            <a:off x="0" y="283550"/>
            <a:ext cx="9144000" cy="4707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u="sng">
                <a:solidFill>
                  <a:schemeClr val="dk1"/>
                </a:solidFill>
                <a:latin typeface="Roboto Condensed"/>
                <a:ea typeface="Roboto Condensed"/>
                <a:cs typeface="Roboto Condensed"/>
                <a:sym typeface="Roboto Condensed"/>
              </a:rPr>
              <a:t>Flow Free</a:t>
            </a:r>
            <a:r>
              <a:rPr lang="en" b="1">
                <a:solidFill>
                  <a:schemeClr val="dk1"/>
                </a:solidFill>
                <a:latin typeface="Roboto Condensed"/>
                <a:ea typeface="Roboto Condensed"/>
                <a:cs typeface="Roboto Condensed"/>
                <a:sym typeface="Roboto Condensed"/>
              </a:rPr>
              <a:t>-</a:t>
            </a:r>
            <a:endParaRPr b="1">
              <a:solidFill>
                <a:schemeClr val="dk1"/>
              </a:solidFill>
              <a:latin typeface="Roboto Condensed"/>
              <a:ea typeface="Roboto Condensed"/>
              <a:cs typeface="Roboto Condensed"/>
              <a:sym typeface="Roboto Condensed"/>
            </a:endParaRPr>
          </a:p>
          <a:p>
            <a:pPr marL="914400" lvl="1" indent="-317500" algn="l" rtl="0">
              <a:lnSpc>
                <a:spcPct val="150000"/>
              </a:lnSpc>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A puzzle game for Android and iOS released by American studio Big Duck Games in June 2012.</a:t>
            </a:r>
            <a:endParaRPr>
              <a:solidFill>
                <a:schemeClr val="dk1"/>
              </a:solidFill>
              <a:latin typeface="Roboto Condensed Light"/>
              <a:ea typeface="Roboto Condensed Light"/>
              <a:cs typeface="Roboto Condensed Light"/>
              <a:sym typeface="Roboto Condensed Light"/>
            </a:endParaRPr>
          </a:p>
          <a:p>
            <a:pPr marL="914400" lvl="1" indent="-317500" algn="l" rtl="0">
              <a:lnSpc>
                <a:spcPct val="150000"/>
              </a:lnSpc>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The game takes place on a grid contains some couples of colored dots (the uncolored squares are considered to be empty).</a:t>
            </a:r>
            <a:endParaRPr>
              <a:solidFill>
                <a:schemeClr val="dk1"/>
              </a:solidFill>
              <a:latin typeface="Roboto Condensed Light"/>
              <a:ea typeface="Roboto Condensed Light"/>
              <a:cs typeface="Roboto Condensed Light"/>
              <a:sym typeface="Roboto Condensed Light"/>
            </a:endParaRPr>
          </a:p>
          <a:p>
            <a:pPr marL="914400" lvl="1" indent="-317500" algn="l" rtl="0">
              <a:lnSpc>
                <a:spcPct val="150000"/>
              </a:lnSpc>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The objective is to draw flows (paths) between every pair of dots </a:t>
            </a:r>
            <a:r>
              <a:rPr lang="en" u="sng">
                <a:solidFill>
                  <a:schemeClr val="dk1"/>
                </a:solidFill>
                <a:latin typeface="Roboto Condensed Light"/>
                <a:ea typeface="Roboto Condensed Light"/>
                <a:cs typeface="Roboto Condensed Light"/>
                <a:sym typeface="Roboto Condensed Light"/>
              </a:rPr>
              <a:t>with the same color</a:t>
            </a:r>
            <a:r>
              <a:rPr lang="en">
                <a:solidFill>
                  <a:schemeClr val="dk1"/>
                </a:solidFill>
                <a:latin typeface="Roboto Condensed Light"/>
                <a:ea typeface="Roboto Condensed Light"/>
                <a:cs typeface="Roboto Condensed Light"/>
                <a:sym typeface="Roboto Condensed Light"/>
              </a:rPr>
              <a:t> such that:</a:t>
            </a:r>
            <a:endParaRPr>
              <a:solidFill>
                <a:schemeClr val="dk1"/>
              </a:solidFill>
              <a:latin typeface="Roboto Condensed Light"/>
              <a:ea typeface="Roboto Condensed Light"/>
              <a:cs typeface="Roboto Condensed Light"/>
              <a:sym typeface="Roboto Condensed Light"/>
            </a:endParaRPr>
          </a:p>
          <a:p>
            <a:pPr marL="1371600" lvl="0" indent="-317500" algn="l" rtl="0">
              <a:lnSpc>
                <a:spcPct val="150000"/>
              </a:lnSpc>
              <a:spcBef>
                <a:spcPts val="0"/>
              </a:spcBef>
              <a:spcAft>
                <a:spcPts val="0"/>
              </a:spcAft>
              <a:buClr>
                <a:schemeClr val="dk1"/>
              </a:buClr>
              <a:buSzPts val="14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All the couples of dots will be connected</a:t>
            </a:r>
            <a:endParaRPr>
              <a:solidFill>
                <a:schemeClr val="dk1"/>
              </a:solidFill>
              <a:latin typeface="Roboto Condensed Light"/>
              <a:ea typeface="Roboto Condensed Light"/>
              <a:cs typeface="Roboto Condensed Light"/>
              <a:sym typeface="Roboto Condensed Light"/>
            </a:endParaRPr>
          </a:p>
          <a:p>
            <a:pPr marL="1371600" lvl="0" indent="-317500" algn="l" rtl="0">
              <a:lnSpc>
                <a:spcPct val="150000"/>
              </a:lnSpc>
              <a:spcBef>
                <a:spcPts val="0"/>
              </a:spcBef>
              <a:spcAft>
                <a:spcPts val="0"/>
              </a:spcAft>
              <a:buClr>
                <a:schemeClr val="dk1"/>
              </a:buClr>
              <a:buSzPts val="14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All the empty squares will be filled by the flows.</a:t>
            </a:r>
            <a:endParaRPr>
              <a:solidFill>
                <a:schemeClr val="dk1"/>
              </a:solidFill>
              <a:latin typeface="Roboto Condensed Light"/>
              <a:ea typeface="Roboto Condensed Light"/>
              <a:cs typeface="Roboto Condensed Light"/>
              <a:sym typeface="Roboto Condensed Light"/>
            </a:endParaRPr>
          </a:p>
          <a:p>
            <a:pPr marL="914400" lvl="1" indent="-317500" algn="l" rtl="0">
              <a:lnSpc>
                <a:spcPct val="150000"/>
              </a:lnSpc>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The difficult level is directly affected by the squared-size of the grid, ranges from 5X5 to 14X14 cells.</a:t>
            </a:r>
            <a:endParaRPr>
              <a:solidFill>
                <a:schemeClr val="dk1"/>
              </a:solidFill>
              <a:latin typeface="Roboto Condensed Light"/>
              <a:ea typeface="Roboto Condensed Light"/>
              <a:cs typeface="Roboto Condensed Light"/>
              <a:sym typeface="Roboto Condensed Light"/>
            </a:endParaRPr>
          </a:p>
          <a:p>
            <a:pPr marL="914400" lvl="1" indent="-317500" algn="l" rtl="0">
              <a:lnSpc>
                <a:spcPct val="150000"/>
              </a:lnSpc>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There are some expansions to the game:</a:t>
            </a:r>
            <a:endParaRPr>
              <a:solidFill>
                <a:schemeClr val="dk1"/>
              </a:solidFill>
              <a:latin typeface="Roboto Condensed Light"/>
              <a:ea typeface="Roboto Condensed Light"/>
              <a:cs typeface="Roboto Condensed Light"/>
              <a:sym typeface="Roboto Condensed Light"/>
            </a:endParaRPr>
          </a:p>
          <a:p>
            <a:pPr marL="1371600" lvl="0" indent="-317500" algn="l" rtl="0">
              <a:lnSpc>
                <a:spcPct val="150000"/>
              </a:lnSpc>
              <a:spcBef>
                <a:spcPts val="0"/>
              </a:spcBef>
              <a:spcAft>
                <a:spcPts val="0"/>
              </a:spcAft>
              <a:buClr>
                <a:schemeClr val="dk1"/>
              </a:buClr>
              <a:buSzPts val="14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“Flow Free: Bridges” (November 2012)- Contains bridges that have to be occupied by a flow that will pass it above other flow (may be the same flow).</a:t>
            </a:r>
            <a:endParaRPr>
              <a:solidFill>
                <a:schemeClr val="dk1"/>
              </a:solidFill>
              <a:latin typeface="Roboto Condensed Light"/>
              <a:ea typeface="Roboto Condensed Light"/>
              <a:cs typeface="Roboto Condensed Light"/>
              <a:sym typeface="Roboto Condensed Light"/>
            </a:endParaRPr>
          </a:p>
          <a:p>
            <a:pPr marL="1371600" lvl="0" indent="-317500" algn="l" rtl="0">
              <a:lnSpc>
                <a:spcPct val="150000"/>
              </a:lnSpc>
              <a:spcBef>
                <a:spcPts val="0"/>
              </a:spcBef>
              <a:spcAft>
                <a:spcPts val="0"/>
              </a:spcAft>
              <a:buClr>
                <a:schemeClr val="dk1"/>
              </a:buClr>
              <a:buSzPts val="14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“Flow Free: Hexes” (October 2016)- Hexagon- shaped grids.</a:t>
            </a:r>
            <a:endParaRPr>
              <a:solidFill>
                <a:schemeClr val="dk1"/>
              </a:solidFill>
              <a:latin typeface="Roboto Condensed Light"/>
              <a:ea typeface="Roboto Condensed Light"/>
              <a:cs typeface="Roboto Condensed Light"/>
              <a:sym typeface="Roboto Condensed Light"/>
            </a:endParaRPr>
          </a:p>
          <a:p>
            <a:pPr marL="1371600" lvl="0" indent="-317500" algn="l" rtl="0">
              <a:lnSpc>
                <a:spcPct val="150000"/>
              </a:lnSpc>
              <a:spcBef>
                <a:spcPts val="0"/>
              </a:spcBef>
              <a:spcAft>
                <a:spcPts val="0"/>
              </a:spcAft>
              <a:buClr>
                <a:schemeClr val="dk1"/>
              </a:buClr>
              <a:buSzPts val="14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“Flow Free: Warps” (August 2017)- Different squares- shaped grids such that “entering” an edge “transports” the corresponded flow to the other-side edge by the “back” of the board.</a:t>
            </a:r>
            <a:endParaRPr>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Wikipedia: </a:t>
            </a:r>
            <a:r>
              <a:rPr lang="en" sz="1100" u="sng">
                <a:solidFill>
                  <a:schemeClr val="hlink"/>
                </a:solidFill>
                <a:hlinkClick r:id="rId3"/>
              </a:rPr>
              <a:t>https://en.wikipedia.org/wiki/Flow_Free</a:t>
            </a:r>
            <a:r>
              <a:rPr lang="en">
                <a:solidFill>
                  <a:schemeClr val="dk1"/>
                </a:solidFill>
                <a:latin typeface="Roboto Condensed Light"/>
                <a:ea typeface="Roboto Condensed Light"/>
                <a:cs typeface="Roboto Condensed Light"/>
                <a:sym typeface="Roboto Condensed Light"/>
              </a:rPr>
              <a:t> , YouTube: </a:t>
            </a:r>
            <a:r>
              <a:rPr lang="en" sz="1100" u="sng">
                <a:solidFill>
                  <a:schemeClr val="hlink"/>
                </a:solidFill>
                <a:hlinkClick r:id="rId4"/>
              </a:rPr>
              <a:t>https://www.youtube.com/watch?v=nxp8Zg1gmro</a:t>
            </a: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pic>
        <p:nvPicPr>
          <p:cNvPr id="222" name="Google Shape;222;p35"/>
          <p:cNvPicPr preferRelativeResize="0"/>
          <p:nvPr/>
        </p:nvPicPr>
        <p:blipFill>
          <a:blip r:embed="rId5">
            <a:alphaModFix/>
          </a:blip>
          <a:stretch>
            <a:fillRect/>
          </a:stretch>
        </p:blipFill>
        <p:spPr>
          <a:xfrm>
            <a:off x="8128740" y="1283363"/>
            <a:ext cx="960600" cy="990600"/>
          </a:xfrm>
          <a:prstGeom prst="rect">
            <a:avLst/>
          </a:prstGeom>
          <a:noFill/>
          <a:ln>
            <a:noFill/>
          </a:ln>
        </p:spPr>
      </p:pic>
      <p:pic>
        <p:nvPicPr>
          <p:cNvPr id="223" name="Google Shape;223;p35"/>
          <p:cNvPicPr preferRelativeResize="0"/>
          <p:nvPr/>
        </p:nvPicPr>
        <p:blipFill>
          <a:blip r:embed="rId6">
            <a:alphaModFix/>
          </a:blip>
          <a:stretch>
            <a:fillRect/>
          </a:stretch>
        </p:blipFill>
        <p:spPr>
          <a:xfrm>
            <a:off x="8128740" y="2357013"/>
            <a:ext cx="960601" cy="990600"/>
          </a:xfrm>
          <a:prstGeom prst="rect">
            <a:avLst/>
          </a:prstGeom>
          <a:noFill/>
          <a:ln>
            <a:noFill/>
          </a:ln>
        </p:spPr>
      </p:pic>
      <p:sp>
        <p:nvSpPr>
          <p:cNvPr id="224" name="Google Shape;224;p35"/>
          <p:cNvSpPr/>
          <p:nvPr/>
        </p:nvSpPr>
        <p:spPr>
          <a:xfrm>
            <a:off x="7701540" y="1963013"/>
            <a:ext cx="427200" cy="7725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ctrTitle"/>
          </p:nvPr>
        </p:nvSpPr>
        <p:spPr>
          <a:xfrm>
            <a:off x="1964851" y="-1805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Matt Zucker’s  Programs</a:t>
            </a:r>
            <a:endParaRPr sz="3200" u="sng"/>
          </a:p>
        </p:txBody>
      </p:sp>
      <mc:AlternateContent xmlns:mc="http://schemas.openxmlformats.org/markup-compatibility/2006" xmlns:a14="http://schemas.microsoft.com/office/drawing/2010/main">
        <mc:Choice Requires="a14">
          <p:sp>
            <p:nvSpPr>
              <p:cNvPr id="230" name="Google Shape;230;p36"/>
              <p:cNvSpPr txBox="1"/>
              <p:nvPr/>
            </p:nvSpPr>
            <p:spPr>
              <a:xfrm>
                <a:off x="0" y="283550"/>
                <a:ext cx="9144000" cy="5017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b="1" u="sng" dirty="0">
                    <a:solidFill>
                      <a:schemeClr val="hlink"/>
                    </a:solidFill>
                    <a:latin typeface="Roboto Condensed"/>
                    <a:ea typeface="Roboto Condensed"/>
                    <a:cs typeface="Roboto Condensed"/>
                    <a:sym typeface="Roboto Condensed"/>
                    <a:hlinkClick r:id="rId3"/>
                  </a:rPr>
                  <a:t>Matt Zucker</a:t>
                </a:r>
                <a:r>
                  <a:rPr lang="en-US" sz="1200" b="1" u="sng" dirty="0">
                    <a:solidFill>
                      <a:schemeClr val="dk1"/>
                    </a:solidFill>
                    <a:latin typeface="Roboto Condensed"/>
                    <a:ea typeface="Roboto Condensed"/>
                    <a:cs typeface="Roboto Condensed"/>
                    <a:sym typeface="Roboto Condensed"/>
                  </a:rPr>
                  <a:t> developed 2 programs  that solve Flow Free puzzles</a:t>
                </a:r>
                <a:r>
                  <a:rPr lang="en-US" sz="1200" b="1" dirty="0">
                    <a:solidFill>
                      <a:schemeClr val="dk1"/>
                    </a:solidFill>
                    <a:latin typeface="Roboto Condensed"/>
                    <a:ea typeface="Roboto Condensed"/>
                    <a:cs typeface="Roboto Condensed"/>
                    <a:sym typeface="Roboto Condensed"/>
                  </a:rPr>
                  <a:t>:</a:t>
                </a:r>
              </a:p>
              <a:p>
                <a:pPr marL="914400" lvl="0" indent="-304800" algn="l" rtl="0">
                  <a:lnSpc>
                    <a:spcPct val="150000"/>
                  </a:lnSpc>
                  <a:spcBef>
                    <a:spcPts val="0"/>
                  </a:spcBef>
                  <a:spcAft>
                    <a:spcPts val="0"/>
                  </a:spcAft>
                  <a:buClr>
                    <a:schemeClr val="dk1"/>
                  </a:buClr>
                  <a:buSzPts val="1200"/>
                  <a:buFont typeface="Roboto Condensed"/>
                  <a:buAutoNum type="arabicPeriod"/>
                </a:pPr>
                <a:r>
                  <a:rPr lang="en-US" sz="1200" b="1" u="sng" dirty="0">
                    <a:solidFill>
                      <a:schemeClr val="hlink"/>
                    </a:solidFill>
                    <a:latin typeface="Roboto Condensed"/>
                    <a:ea typeface="Roboto Condensed"/>
                    <a:cs typeface="Roboto Condensed"/>
                    <a:sym typeface="Roboto Condensed"/>
                    <a:hlinkClick r:id="rId4"/>
                  </a:rPr>
                  <a:t>A*  Search  (C  Implementation)-</a:t>
                </a:r>
                <a:endParaRPr lang="en-US" sz="1200" b="1" dirty="0">
                  <a:solidFill>
                    <a:schemeClr val="dk1"/>
                  </a:solidFill>
                  <a:latin typeface="Roboto Condensed"/>
                  <a:ea typeface="Roboto Condensed"/>
                  <a:cs typeface="Roboto Condensed"/>
                  <a:sym typeface="Roboto Condensed"/>
                </a:endParaRPr>
              </a:p>
              <a:p>
                <a:pPr marL="1371600" lvl="1" indent="-304800" algn="l" rtl="0">
                  <a:lnSpc>
                    <a:spcPct val="150000"/>
                  </a:lnSpc>
                  <a:spcBef>
                    <a:spcPts val="0"/>
                  </a:spcBef>
                  <a:spcAft>
                    <a:spcPts val="0"/>
                  </a:spcAft>
                  <a:buClr>
                    <a:schemeClr val="dk1"/>
                  </a:buClr>
                  <a:buSzPts val="1200"/>
                  <a:buFont typeface="Roboto Condensed Light"/>
                  <a:buAutoNum type="alphaLcPeriod"/>
                </a:pPr>
                <a:r>
                  <a:rPr lang="en-US" sz="1200" dirty="0">
                    <a:solidFill>
                      <a:schemeClr val="dk1"/>
                    </a:solidFill>
                    <a:latin typeface="Roboto Condensed Light"/>
                    <a:ea typeface="Roboto Condensed Light"/>
                    <a:cs typeface="Roboto Condensed Light"/>
                    <a:sym typeface="Roboto Condensed Light"/>
                  </a:rPr>
                  <a:t>Single Agent (Thread), every time there is an activated color that performs a move (Reduces the Branching factor). </a:t>
                </a:r>
              </a:p>
              <a:p>
                <a:pPr marL="1371600" lvl="1" indent="-304800" algn="l" rtl="0">
                  <a:lnSpc>
                    <a:spcPct val="150000"/>
                  </a:lnSpc>
                  <a:spcBef>
                    <a:spcPts val="0"/>
                  </a:spcBef>
                  <a:spcAft>
                    <a:spcPts val="0"/>
                  </a:spcAft>
                  <a:buClr>
                    <a:schemeClr val="dk1"/>
                  </a:buClr>
                  <a:buSzPts val="1200"/>
                  <a:buFont typeface="Roboto Condensed Light"/>
                  <a:buAutoNum type="alphaLcPeriod"/>
                </a:pPr>
                <a:r>
                  <a:rPr lang="en-US" sz="1200" u="sng" dirty="0">
                    <a:solidFill>
                      <a:schemeClr val="dk1"/>
                    </a:solidFill>
                    <a:latin typeface="Roboto Condensed Light"/>
                    <a:ea typeface="Roboto Condensed Light"/>
                    <a:cs typeface="Roboto Condensed Light"/>
                    <a:sym typeface="Roboto Condensed Light"/>
                  </a:rPr>
                  <a:t>For a State s</a:t>
                </a:r>
                <a:r>
                  <a:rPr lang="en-US" sz="1200" dirty="0">
                    <a:solidFill>
                      <a:schemeClr val="dk1"/>
                    </a:solidFill>
                    <a:latin typeface="Roboto Condensed Light"/>
                    <a:ea typeface="Roboto Condensed Light"/>
                    <a:cs typeface="Roboto Condensed Light"/>
                    <a:sym typeface="Roboto Condensed Light"/>
                  </a:rPr>
                  <a:t>: </a:t>
                </a:r>
              </a:p>
              <a:p>
                <a:pPr marL="1828800" lvl="2" indent="-304800" algn="l" rtl="0">
                  <a:lnSpc>
                    <a:spcPct val="150000"/>
                  </a:lnSpc>
                  <a:spcBef>
                    <a:spcPts val="0"/>
                  </a:spcBef>
                  <a:spcAft>
                    <a:spcPts val="0"/>
                  </a:spcAft>
                  <a:buClr>
                    <a:schemeClr val="dk1"/>
                  </a:buClr>
                  <a:buSzPts val="1200"/>
                  <a:buFont typeface="Roboto Condensed Light"/>
                  <a:buAutoNum type="romanLcPeriod"/>
                </a:pPr>
                <a:r>
                  <a:rPr lang="en-US" sz="1200" u="sng" dirty="0">
                    <a:solidFill>
                      <a:schemeClr val="dk1"/>
                    </a:solidFill>
                    <a:latin typeface="Roboto Condensed Light"/>
                    <a:ea typeface="Roboto Condensed Light"/>
                    <a:cs typeface="Roboto Condensed Light"/>
                    <a:sym typeface="Roboto Condensed Light"/>
                  </a:rPr>
                  <a:t>Cost to come</a:t>
                </a:r>
                <a:r>
                  <a:rPr lang="en-US" sz="1200" dirty="0">
                    <a:solidFill>
                      <a:schemeClr val="dk1"/>
                    </a:solidFill>
                    <a:latin typeface="Roboto Condensed Light"/>
                    <a:ea typeface="Roboto Condensed Light"/>
                    <a:cs typeface="Roboto Condensed Light"/>
                    <a:sym typeface="Roboto Condensed Light"/>
                  </a:rPr>
                  <a:t>:  g(s) = Number of moves that were made until now (not including Forced-moves).</a:t>
                </a:r>
              </a:p>
              <a:p>
                <a:pPr marL="1828800" lvl="2" indent="-304800" algn="l" rtl="0">
                  <a:lnSpc>
                    <a:spcPct val="150000"/>
                  </a:lnSpc>
                  <a:spcBef>
                    <a:spcPts val="0"/>
                  </a:spcBef>
                  <a:spcAft>
                    <a:spcPts val="0"/>
                  </a:spcAft>
                  <a:buClr>
                    <a:schemeClr val="dk1"/>
                  </a:buClr>
                  <a:buSzPts val="1200"/>
                  <a:buFont typeface="Roboto Condensed Light"/>
                  <a:buAutoNum type="romanLcPeriod"/>
                </a:pPr>
                <a:r>
                  <a:rPr lang="en-US" sz="1200" u="sng" dirty="0">
                    <a:solidFill>
                      <a:schemeClr val="dk1"/>
                    </a:solidFill>
                    <a:latin typeface="Roboto Condensed Light"/>
                    <a:ea typeface="Roboto Condensed Light"/>
                    <a:cs typeface="Roboto Condensed Light"/>
                    <a:sym typeface="Roboto Condensed Light"/>
                  </a:rPr>
                  <a:t>Estimated Cost to go</a:t>
                </a:r>
                <a:r>
                  <a:rPr lang="en-US" sz="1200" dirty="0">
                    <a:solidFill>
                      <a:schemeClr val="dk1"/>
                    </a:solidFill>
                    <a:latin typeface="Roboto Condensed Light"/>
                    <a:ea typeface="Roboto Condensed Light"/>
                    <a:cs typeface="Roboto Condensed Light"/>
                    <a:sym typeface="Roboto Condensed Light"/>
                  </a:rPr>
                  <a:t>: h(s) = Number of empty squares ( Inadmissible heuristic).</a:t>
                </a:r>
              </a:p>
              <a:p>
                <a:pPr marL="1371600" lvl="1" indent="-304800" algn="l" rtl="0">
                  <a:lnSpc>
                    <a:spcPct val="150000"/>
                  </a:lnSpc>
                  <a:spcBef>
                    <a:spcPts val="0"/>
                  </a:spcBef>
                  <a:spcAft>
                    <a:spcPts val="0"/>
                  </a:spcAft>
                  <a:buClr>
                    <a:schemeClr val="dk1"/>
                  </a:buClr>
                  <a:buSzPts val="1200"/>
                  <a:buFont typeface="Roboto Condensed Light"/>
                  <a:buAutoNum type="alphaLcPeriod"/>
                </a:pPr>
                <a:r>
                  <a:rPr lang="en-US" sz="1200" u="sng" dirty="0">
                    <a:solidFill>
                      <a:schemeClr val="dk1"/>
                    </a:solidFill>
                    <a:latin typeface="Roboto Condensed Light"/>
                    <a:ea typeface="Roboto Condensed Light"/>
                    <a:cs typeface="Roboto Condensed Light"/>
                    <a:sym typeface="Roboto Condensed Light"/>
                  </a:rPr>
                  <a:t>Optimizations</a:t>
                </a:r>
                <a:r>
                  <a:rPr lang="en-US" sz="1200" dirty="0">
                    <a:solidFill>
                      <a:schemeClr val="dk1"/>
                    </a:solidFill>
                    <a:latin typeface="Roboto Condensed Light"/>
                    <a:ea typeface="Roboto Condensed Light"/>
                    <a:cs typeface="Roboto Condensed Light"/>
                    <a:sym typeface="Roboto Condensed Light"/>
                  </a:rPr>
                  <a:t>: Dead-ends detection, Stranded Colors &amp; Regions, Chokepoints Detection, Fast-Forwarding.</a:t>
                </a:r>
              </a:p>
              <a:p>
                <a:pPr marL="914400" lvl="0" indent="-304800" algn="l" rtl="0">
                  <a:lnSpc>
                    <a:spcPct val="150000"/>
                  </a:lnSpc>
                  <a:spcBef>
                    <a:spcPts val="0"/>
                  </a:spcBef>
                  <a:spcAft>
                    <a:spcPts val="0"/>
                  </a:spcAft>
                  <a:buClr>
                    <a:schemeClr val="dk1"/>
                  </a:buClr>
                  <a:buSzPts val="1200"/>
                  <a:buFont typeface="Roboto Condensed"/>
                  <a:buAutoNum type="arabicPeriod"/>
                </a:pPr>
                <a:r>
                  <a:rPr lang="en-US" sz="1200" b="1" u="sng" dirty="0">
                    <a:solidFill>
                      <a:schemeClr val="hlink"/>
                    </a:solidFill>
                    <a:latin typeface="Roboto Condensed"/>
                    <a:ea typeface="Roboto Condensed"/>
                    <a:cs typeface="Roboto Condensed"/>
                    <a:sym typeface="Roboto Condensed"/>
                    <a:hlinkClick r:id="rId5"/>
                  </a:rPr>
                  <a:t>CSP:Constraint Satisfaction Problem (Python Implementation)-</a:t>
                </a:r>
                <a:endParaRPr lang="en-US" sz="1200" b="1" dirty="0">
                  <a:solidFill>
                    <a:schemeClr val="dk1"/>
                  </a:solidFill>
                  <a:latin typeface="Roboto Condensed"/>
                  <a:ea typeface="Roboto Condensed"/>
                  <a:cs typeface="Roboto Condensed"/>
                  <a:sym typeface="Roboto Condensed"/>
                </a:endParaRPr>
              </a:p>
              <a:p>
                <a:pPr marL="1371600" lvl="0" indent="-304800" algn="l" rtl="0">
                  <a:lnSpc>
                    <a:spcPct val="150000"/>
                  </a:lnSpc>
                  <a:spcBef>
                    <a:spcPts val="0"/>
                  </a:spcBef>
                  <a:spcAft>
                    <a:spcPts val="0"/>
                  </a:spcAft>
                  <a:buClr>
                    <a:schemeClr val="dk1"/>
                  </a:buClr>
                  <a:buSzPts val="1200"/>
                  <a:buFont typeface="Roboto Condensed Light"/>
                  <a:buAutoNum type="alphaLcPeriod"/>
                </a:pPr>
                <a:r>
                  <a:rPr lang="en-US" sz="1200" dirty="0">
                    <a:solidFill>
                      <a:schemeClr val="dk1"/>
                    </a:solidFill>
                    <a:latin typeface="Roboto Condensed Light"/>
                    <a:ea typeface="Roboto Condensed Light"/>
                    <a:cs typeface="Roboto Condensed Light"/>
                    <a:sym typeface="Roboto Condensed Light"/>
                  </a:rPr>
                  <a:t>Reducing general CSP to SAT using CNF (Conjunctive Normal Form) expression.</a:t>
                </a:r>
              </a:p>
              <a:p>
                <a:pPr marL="1371600" lvl="0" indent="-304800" algn="l" rtl="0">
                  <a:lnSpc>
                    <a:spcPct val="150000"/>
                  </a:lnSpc>
                  <a:spcBef>
                    <a:spcPts val="0"/>
                  </a:spcBef>
                  <a:spcAft>
                    <a:spcPts val="0"/>
                  </a:spcAft>
                  <a:buClr>
                    <a:schemeClr val="dk1"/>
                  </a:buClr>
                  <a:buSzPts val="1200"/>
                  <a:buFont typeface="Roboto Condensed Light"/>
                  <a:buAutoNum type="alphaLcPeriod"/>
                </a:pPr>
                <a:r>
                  <a:rPr lang="en-US" sz="1200" dirty="0">
                    <a:solidFill>
                      <a:schemeClr val="dk1"/>
                    </a:solidFill>
                    <a:latin typeface="Roboto Condensed Light"/>
                    <a:ea typeface="Roboto Condensed Light"/>
                    <a:cs typeface="Roboto Condensed Light"/>
                    <a:sym typeface="Roboto Condensed Light"/>
                  </a:rPr>
                  <a:t>Applies the following concepts:</a:t>
                </a:r>
              </a:p>
              <a:p>
                <a:pPr marL="1828800" lvl="1" indent="-298450" algn="l" rtl="0">
                  <a:lnSpc>
                    <a:spcPct val="150000"/>
                  </a:lnSpc>
                  <a:spcBef>
                    <a:spcPts val="0"/>
                  </a:spcBef>
                  <a:spcAft>
                    <a:spcPts val="0"/>
                  </a:spcAft>
                  <a:buClr>
                    <a:schemeClr val="dk1"/>
                  </a:buClr>
                  <a:buSzPts val="1100"/>
                  <a:buFont typeface="Roboto Condensed Light"/>
                  <a:buAutoNum type="romanLcPeriod"/>
                </a:pPr>
                <a:r>
                  <a:rPr lang="en-US" sz="1100" dirty="0">
                    <a:solidFill>
                      <a:schemeClr val="dk1"/>
                    </a:solidFill>
                    <a:latin typeface="Roboto Condensed Light"/>
                    <a:ea typeface="Roboto Condensed Light"/>
                    <a:cs typeface="Roboto Condensed Light"/>
                    <a:sym typeface="Roboto Condensed Light"/>
                  </a:rPr>
                  <a:t>Every cell is assigned a single color.</a:t>
                </a:r>
              </a:p>
              <a:p>
                <a:pPr marL="1828800" lvl="1" indent="-298450" algn="l" rtl="0">
                  <a:lnSpc>
                    <a:spcPct val="150000"/>
                  </a:lnSpc>
                  <a:spcBef>
                    <a:spcPts val="0"/>
                  </a:spcBef>
                  <a:spcAft>
                    <a:spcPts val="0"/>
                  </a:spcAft>
                  <a:buClr>
                    <a:schemeClr val="dk1"/>
                  </a:buClr>
                  <a:buSzPts val="1100"/>
                  <a:buFont typeface="Roboto Condensed Light"/>
                  <a:buAutoNum type="romanLcPeriod"/>
                </a:pPr>
                <a:r>
                  <a:rPr lang="en-US" sz="1100" dirty="0">
                    <a:solidFill>
                      <a:schemeClr val="dk1"/>
                    </a:solidFill>
                    <a:latin typeface="Roboto Condensed Light"/>
                    <a:ea typeface="Roboto Condensed Light"/>
                    <a:cs typeface="Roboto Condensed Light"/>
                    <a:sym typeface="Roboto Condensed Light"/>
                  </a:rPr>
                  <a:t>The color of every endpoint cell is known and specified.</a:t>
                </a:r>
              </a:p>
              <a:p>
                <a:pPr marL="1828800" lvl="1" indent="-298450" algn="l" rtl="0">
                  <a:lnSpc>
                    <a:spcPct val="150000"/>
                  </a:lnSpc>
                  <a:spcBef>
                    <a:spcPts val="0"/>
                  </a:spcBef>
                  <a:spcAft>
                    <a:spcPts val="0"/>
                  </a:spcAft>
                  <a:buClr>
                    <a:schemeClr val="dk1"/>
                  </a:buClr>
                  <a:buSzPts val="1100"/>
                  <a:buFont typeface="Roboto Condensed Light"/>
                  <a:buAutoNum type="romanLcPeriod"/>
                </a:pPr>
                <a:r>
                  <a:rPr lang="en-US" sz="1100" dirty="0">
                    <a:solidFill>
                      <a:schemeClr val="dk1"/>
                    </a:solidFill>
                    <a:latin typeface="Roboto Condensed Light"/>
                    <a:ea typeface="Roboto Condensed Light"/>
                    <a:cs typeface="Roboto Condensed Light"/>
                    <a:sym typeface="Roboto Condensed Light"/>
                  </a:rPr>
                  <a:t>Every endpoint cell has exactly one neighbour with the same color.</a:t>
                </a:r>
              </a:p>
              <a:p>
                <a:pPr marL="1828800" lvl="1" indent="-298450" algn="l" rtl="0">
                  <a:lnSpc>
                    <a:spcPct val="150000"/>
                  </a:lnSpc>
                  <a:spcBef>
                    <a:spcPts val="0"/>
                  </a:spcBef>
                  <a:spcAft>
                    <a:spcPts val="0"/>
                  </a:spcAft>
                  <a:buClr>
                    <a:schemeClr val="dk1"/>
                  </a:buClr>
                  <a:buSzPts val="1100"/>
                  <a:buFont typeface="Roboto Condensed Light"/>
                  <a:buAutoNum type="romanLcPeriod"/>
                </a:pPr>
                <a:r>
                  <a:rPr lang="en-US" sz="1100" dirty="0">
                    <a:solidFill>
                      <a:schemeClr val="dk1"/>
                    </a:solidFill>
                    <a:latin typeface="Roboto Condensed Light"/>
                    <a:ea typeface="Roboto Condensed Light"/>
                    <a:cs typeface="Roboto Condensed Light"/>
                    <a:sym typeface="Roboto Condensed Light"/>
                  </a:rPr>
                  <a:t>The flow in every non-endpoint cell matches exactly one of the six direction types.</a:t>
                </a:r>
              </a:p>
              <a:p>
                <a:pPr marL="1828800" lvl="1" indent="-298450" algn="l" rtl="0">
                  <a:lnSpc>
                    <a:spcPct val="150000"/>
                  </a:lnSpc>
                  <a:spcBef>
                    <a:spcPts val="0"/>
                  </a:spcBef>
                  <a:spcAft>
                    <a:spcPts val="0"/>
                  </a:spcAft>
                  <a:buClr>
                    <a:schemeClr val="dk1"/>
                  </a:buClr>
                  <a:buSzPts val="1100"/>
                  <a:buFont typeface="Roboto Condensed Light"/>
                  <a:buAutoNum type="romanLcPeriod"/>
                </a:pPr>
                <a:r>
                  <a:rPr lang="en-US" sz="1100" dirty="0">
                    <a:solidFill>
                      <a:schemeClr val="dk1"/>
                    </a:solidFill>
                    <a:latin typeface="Roboto Condensed Light"/>
                    <a:ea typeface="Roboto Condensed Light"/>
                    <a:cs typeface="Roboto Condensed Light"/>
                    <a:sym typeface="Roboto Condensed Light"/>
                  </a:rPr>
                  <a:t>The neighbours of a cell specified by its direction type must match its color.</a:t>
                </a:r>
              </a:p>
              <a:p>
                <a:pPr marL="1828800" lvl="1" indent="-298450" algn="l" rtl="0">
                  <a:lnSpc>
                    <a:spcPct val="150000"/>
                  </a:lnSpc>
                  <a:spcBef>
                    <a:spcPts val="0"/>
                  </a:spcBef>
                  <a:spcAft>
                    <a:spcPts val="0"/>
                  </a:spcAft>
                  <a:buClr>
                    <a:schemeClr val="dk1"/>
                  </a:buClr>
                  <a:buSzPts val="1100"/>
                  <a:buFont typeface="Roboto Condensed Light"/>
                  <a:buAutoNum type="romanLcPeriod"/>
                </a:pPr>
                <a:r>
                  <a:rPr lang="en-US" sz="1100" dirty="0">
                    <a:solidFill>
                      <a:schemeClr val="dk1"/>
                    </a:solidFill>
                    <a:latin typeface="Roboto Condensed Light"/>
                    <a:ea typeface="Roboto Condensed Light"/>
                    <a:cs typeface="Roboto Condensed Light"/>
                    <a:sym typeface="Roboto Condensed Light"/>
                  </a:rPr>
                  <a:t>The neighbours of a cell NOT specified by its direction type must NOT match its color.</a:t>
                </a:r>
              </a:p>
              <a:p>
                <a:pPr marL="1371600" lvl="0" indent="-304800" algn="l" rtl="0">
                  <a:lnSpc>
                    <a:spcPct val="150000"/>
                  </a:lnSpc>
                  <a:spcBef>
                    <a:spcPts val="0"/>
                  </a:spcBef>
                  <a:spcAft>
                    <a:spcPts val="0"/>
                  </a:spcAft>
                  <a:buClr>
                    <a:schemeClr val="dk1"/>
                  </a:buClr>
                  <a:buSzPts val="1200"/>
                  <a:buFont typeface="Roboto Condensed Light"/>
                  <a:buAutoNum type="alphaLcPeriod"/>
                </a:pPr>
                <a:r>
                  <a:rPr lang="en-US" sz="1200" dirty="0">
                    <a:solidFill>
                      <a:schemeClr val="dk1"/>
                    </a:solidFill>
                    <a:latin typeface="Roboto Condensed Light"/>
                    <a:ea typeface="Roboto Condensed Light"/>
                    <a:cs typeface="Roboto Condensed Light"/>
                    <a:sym typeface="Roboto Condensed Light"/>
                  </a:rPr>
                  <a:t>For a puzzle of size n with c colors, there are n*c colors vars. And 6*n direction vars. </a:t>
                </a:r>
              </a:p>
              <a:p>
                <a:pPr marL="0" lvl="0" indent="0" algn="l" rtl="0">
                  <a:lnSpc>
                    <a:spcPct val="150000"/>
                  </a:lnSpc>
                  <a:spcBef>
                    <a:spcPts val="0"/>
                  </a:spcBef>
                  <a:spcAft>
                    <a:spcPts val="0"/>
                  </a:spcAft>
                  <a:buNone/>
                </a:pPr>
                <a:r>
                  <a:rPr lang="en-US" sz="1200" dirty="0">
                    <a:solidFill>
                      <a:schemeClr val="dk1"/>
                    </a:solidFill>
                    <a:latin typeface="Roboto Condensed Light"/>
                    <a:ea typeface="Roboto Condensed Light"/>
                    <a:cs typeface="Roboto Condensed Light"/>
                    <a:sym typeface="Roboto Condensed Light"/>
                  </a:rPr>
                  <a:t>	</a:t>
                </a:r>
                <a:r>
                  <a:rPr lang="en-US" sz="1200" u="sng" dirty="0">
                    <a:solidFill>
                      <a:schemeClr val="dk1"/>
                    </a:solidFill>
                    <a:latin typeface="Roboto Condensed Light"/>
                    <a:ea typeface="Roboto Condensed Light"/>
                    <a:cs typeface="Roboto Condensed Light"/>
                    <a:sym typeface="Roboto Condensed Light"/>
                  </a:rPr>
                  <a:t>Since SAT runtime is exponential in the number of vars. in the worst case, the run time is therefore</a:t>
                </a:r>
                <a:r>
                  <a:rPr lang="en-US" sz="1200" dirty="0">
                    <a:solidFill>
                      <a:schemeClr val="dk1"/>
                    </a:solidFill>
                    <a:latin typeface="Roboto Condensed Light"/>
                    <a:ea typeface="Roboto Condensed Light"/>
                    <a:cs typeface="Roboto Condensed Light"/>
                    <a:sym typeface="Roboto Condensed Light"/>
                  </a:rPr>
                  <a:t> </a:t>
                </a:r>
                <a:r>
                  <a:rPr lang="en-US" sz="1200" b="1" dirty="0">
                    <a:solidFill>
                      <a:schemeClr val="dk1"/>
                    </a:solidFill>
                    <a:latin typeface="Roboto Condensed"/>
                    <a:ea typeface="Roboto Condensed"/>
                    <a:cs typeface="Roboto Condensed"/>
                    <a:sym typeface="Roboto Condensed"/>
                  </a:rPr>
                  <a:t>O(</a:t>
                </a:r>
                <a14:m>
                  <m:oMath xmlns:m="http://schemas.openxmlformats.org/officeDocument/2006/math">
                    <m:sSup>
                      <m:sSupPr>
                        <m:ctrlPr>
                          <a:rPr lang="ar-AE" sz="1200" b="1" i="1" dirty="0" smtClean="0">
                            <a:solidFill>
                              <a:schemeClr val="dk1"/>
                            </a:solidFill>
                            <a:latin typeface="Cambria Math" panose="02040503050406030204" pitchFamily="18" charset="0"/>
                            <a:ea typeface="Roboto Condensed"/>
                            <a:sym typeface="Roboto Condensed"/>
                          </a:rPr>
                        </m:ctrlPr>
                      </m:sSupPr>
                      <m:e>
                        <m:r>
                          <a:rPr lang="ar-AE" sz="1200" b="1" i="1" dirty="0" smtClean="0">
                            <a:solidFill>
                              <a:schemeClr val="dk1"/>
                            </a:solidFill>
                            <a:latin typeface="Cambria Math" panose="02040503050406030204" pitchFamily="18" charset="0"/>
                            <a:ea typeface="Roboto Condensed"/>
                            <a:sym typeface="Roboto Condensed"/>
                          </a:rPr>
                          <m:t>𝟐</m:t>
                        </m:r>
                      </m:e>
                      <m:sup>
                        <m:r>
                          <a:rPr lang="en-US" sz="1200" b="1" i="1" dirty="0" smtClean="0">
                            <a:solidFill>
                              <a:schemeClr val="dk1"/>
                            </a:solidFill>
                            <a:latin typeface="Cambria Math" panose="02040503050406030204" pitchFamily="18" charset="0"/>
                            <a:ea typeface="Roboto Condensed"/>
                            <a:sym typeface="Roboto Condensed"/>
                          </a:rPr>
                          <m:t>𝒏</m:t>
                        </m:r>
                      </m:sup>
                    </m:sSup>
                    <m:r>
                      <a:rPr lang="en-US" sz="1200" b="1" i="1" dirty="0" smtClean="0">
                        <a:solidFill>
                          <a:schemeClr val="dk1"/>
                        </a:solidFill>
                        <a:latin typeface="Cambria Math" panose="02040503050406030204" pitchFamily="18" charset="0"/>
                        <a:ea typeface="Roboto Condensed"/>
                        <a:cs typeface="Roboto Condensed"/>
                        <a:sym typeface="Roboto Condensed"/>
                      </a:rPr>
                      <m:t>).</m:t>
                    </m:r>
                  </m:oMath>
                </a14:m>
                <a:endParaRPr lang="ar-AE" sz="1200" dirty="0">
                  <a:solidFill>
                    <a:schemeClr val="dk1"/>
                  </a:solidFill>
                  <a:latin typeface="Roboto Condensed Light"/>
                  <a:ea typeface="Roboto Condensed Light"/>
                  <a:cs typeface="Roboto Condensed Light"/>
                  <a:sym typeface="Roboto Condensed Light"/>
                </a:endParaRPr>
              </a:p>
              <a:p>
                <a:pPr marL="0" lvl="0" indent="457200" algn="l" rtl="0">
                  <a:lnSpc>
                    <a:spcPct val="150000"/>
                  </a:lnSpc>
                  <a:spcBef>
                    <a:spcPts val="0"/>
                  </a:spcBef>
                  <a:spcAft>
                    <a:spcPts val="0"/>
                  </a:spcAft>
                  <a:buNone/>
                </a:pPr>
                <a:r>
                  <a:rPr lang="ar-AE" dirty="0">
                    <a:solidFill>
                      <a:schemeClr val="dk1"/>
                    </a:solidFill>
                    <a:latin typeface="Roboto Condensed Light"/>
                    <a:ea typeface="Roboto Condensed Light"/>
                    <a:cs typeface="Roboto Condensed Light"/>
                    <a:sym typeface="Roboto Condensed Light"/>
                  </a:rPr>
                  <a:t> </a:t>
                </a:r>
              </a:p>
              <a:p>
                <a:pPr marL="0" lvl="0" indent="0" algn="l" rtl="0">
                  <a:lnSpc>
                    <a:spcPct val="150000"/>
                  </a:lnSpc>
                  <a:spcBef>
                    <a:spcPts val="0"/>
                  </a:spcBef>
                  <a:spcAft>
                    <a:spcPts val="0"/>
                  </a:spcAft>
                  <a:buNone/>
                </a:pPr>
                <a:endParaRPr lang="ar-AE" sz="1800" b="1" dirty="0">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lang="ar-AE" sz="1800"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lang="ar-AE" sz="1800"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mc:Choice>
        <mc:Fallback xmlns="">
          <p:sp>
            <p:nvSpPr>
              <p:cNvPr id="230" name="Google Shape;230;p36"/>
              <p:cNvSpPr txBox="1">
                <a:spLocks noRot="1" noChangeAspect="1" noMove="1" noResize="1" noEditPoints="1" noAdjustHandles="1" noChangeArrowheads="1" noChangeShapeType="1" noTextEdit="1"/>
              </p:cNvSpPr>
              <p:nvPr/>
            </p:nvSpPr>
            <p:spPr>
              <a:xfrm>
                <a:off x="0" y="283550"/>
                <a:ext cx="9144000" cy="5017200"/>
              </a:xfrm>
              <a:prstGeom prst="rect">
                <a:avLst/>
              </a:prstGeom>
              <a:blipFill rotWithShape="0">
                <a:blip r:embed="rId6"/>
                <a:stretch>
                  <a:fillRect l="-600" b="-25881"/>
                </a:stretch>
              </a:blipFill>
              <a:ln>
                <a:noFill/>
              </a:ln>
            </p:spPr>
            <p:txBody>
              <a:bodyPr/>
              <a:lstStyle/>
              <a:p>
                <a:r>
                  <a:rPr lang="en-US">
                    <a:noFill/>
                  </a:rPr>
                  <a:t> </a:t>
                </a:r>
              </a:p>
            </p:txBody>
          </p:sp>
        </mc:Fallback>
      </mc:AlternateContent>
      <p:pic>
        <p:nvPicPr>
          <p:cNvPr id="231" name="Google Shape;231;p36"/>
          <p:cNvPicPr preferRelativeResize="0"/>
          <p:nvPr/>
        </p:nvPicPr>
        <p:blipFill>
          <a:blip r:embed="rId7">
            <a:alphaModFix/>
          </a:blip>
          <a:stretch>
            <a:fillRect/>
          </a:stretch>
        </p:blipFill>
        <p:spPr>
          <a:xfrm>
            <a:off x="6678706" y="2308225"/>
            <a:ext cx="2465294" cy="2417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ctrTitle"/>
          </p:nvPr>
        </p:nvSpPr>
        <p:spPr>
          <a:xfrm>
            <a:off x="1964850" y="-104350"/>
            <a:ext cx="5214300" cy="7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Motivation</a:t>
            </a:r>
            <a:endParaRPr sz="3200" u="sng"/>
          </a:p>
        </p:txBody>
      </p:sp>
      <p:sp>
        <p:nvSpPr>
          <p:cNvPr id="237" name="Google Shape;237;p37"/>
          <p:cNvSpPr txBox="1"/>
          <p:nvPr/>
        </p:nvSpPr>
        <p:spPr>
          <a:xfrm>
            <a:off x="0" y="350900"/>
            <a:ext cx="9144000" cy="4716000"/>
          </a:xfrm>
          <a:prstGeom prst="rect">
            <a:avLst/>
          </a:prstGeom>
          <a:noFill/>
          <a:ln>
            <a:noFill/>
          </a:ln>
        </p:spPr>
        <p:txBody>
          <a:bodyPr spcFirstLastPara="1" wrap="square" lIns="91425" tIns="91425" rIns="91425" bIns="91425" anchor="t" anchorCtr="0">
            <a:noAutofit/>
          </a:bodyPr>
          <a:lstStyle/>
          <a:p>
            <a:pPr marL="457200" lvl="0" indent="0" algn="ctr" rtl="0">
              <a:lnSpc>
                <a:spcPct val="150000"/>
              </a:lnSpc>
              <a:spcBef>
                <a:spcPts val="0"/>
              </a:spcBef>
              <a:spcAft>
                <a:spcPts val="0"/>
              </a:spcAft>
              <a:buNone/>
            </a:pPr>
            <a:r>
              <a:rPr lang="en" sz="1700" u="sng">
                <a:solidFill>
                  <a:schemeClr val="dk1"/>
                </a:solidFill>
                <a:latin typeface="Roboto Condensed Light"/>
                <a:ea typeface="Roboto Condensed Light"/>
                <a:cs typeface="Roboto Condensed Light"/>
                <a:sym typeface="Roboto Condensed Light"/>
              </a:rPr>
              <a:t>Regarding the properties of the Flow Free platform, we would like to have an appropriate planner (which is not based on CSP) that has the following features</a:t>
            </a:r>
            <a:r>
              <a:rPr lang="en" sz="1700">
                <a:solidFill>
                  <a:schemeClr val="dk1"/>
                </a:solidFill>
                <a:latin typeface="Roboto Condensed Light"/>
                <a:ea typeface="Roboto Condensed Light"/>
                <a:cs typeface="Roboto Condensed Light"/>
                <a:sym typeface="Roboto Condensed Light"/>
              </a:rPr>
              <a:t> :</a:t>
            </a:r>
            <a:endParaRPr sz="1700">
              <a:solidFill>
                <a:schemeClr val="dk1"/>
              </a:solidFill>
              <a:latin typeface="Roboto Condensed Light"/>
              <a:ea typeface="Roboto Condensed Light"/>
              <a:cs typeface="Roboto Condensed Light"/>
              <a:sym typeface="Roboto Condensed Light"/>
            </a:endParaRPr>
          </a:p>
          <a:p>
            <a:pPr marL="1371600" lvl="0" indent="-336550" algn="l" rtl="0">
              <a:lnSpc>
                <a:spcPct val="115000"/>
              </a:lnSpc>
              <a:spcBef>
                <a:spcPts val="0"/>
              </a:spcBef>
              <a:spcAft>
                <a:spcPts val="0"/>
              </a:spcAft>
              <a:buClr>
                <a:schemeClr val="dk1"/>
              </a:buClr>
              <a:buSzPts val="1700"/>
              <a:buFont typeface="Roboto Condensed Light"/>
              <a:buChar char="❏"/>
            </a:pPr>
            <a:r>
              <a:rPr lang="en" sz="1700">
                <a:solidFill>
                  <a:schemeClr val="dk1"/>
                </a:solidFill>
                <a:latin typeface="Roboto Condensed Light"/>
                <a:ea typeface="Roboto Condensed Light"/>
                <a:cs typeface="Roboto Condensed Light"/>
                <a:sym typeface="Roboto Condensed Light"/>
              </a:rPr>
              <a:t>Tightly coupled agents are treated </a:t>
            </a:r>
            <a:endParaRPr sz="17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sz="1700">
              <a:solidFill>
                <a:schemeClr val="dk1"/>
              </a:solidFill>
              <a:latin typeface="Roboto Condensed Light"/>
              <a:ea typeface="Roboto Condensed Light"/>
              <a:cs typeface="Roboto Condensed Light"/>
              <a:sym typeface="Roboto Condensed Light"/>
            </a:endParaRPr>
          </a:p>
          <a:p>
            <a:pPr marL="1371600" lvl="0" indent="-336550" algn="l" rtl="0">
              <a:lnSpc>
                <a:spcPct val="115000"/>
              </a:lnSpc>
              <a:spcBef>
                <a:spcPts val="0"/>
              </a:spcBef>
              <a:spcAft>
                <a:spcPts val="0"/>
              </a:spcAft>
              <a:buClr>
                <a:schemeClr val="dk1"/>
              </a:buClr>
              <a:buSzPts val="1700"/>
              <a:buFont typeface="Roboto Condensed Light"/>
              <a:buChar char="❏"/>
            </a:pPr>
            <a:r>
              <a:rPr lang="en" sz="1700">
                <a:solidFill>
                  <a:schemeClr val="dk1"/>
                </a:solidFill>
                <a:latin typeface="Roboto Condensed Light"/>
                <a:ea typeface="Roboto Condensed Light"/>
                <a:cs typeface="Roboto Condensed Light"/>
                <a:sym typeface="Roboto Condensed Light"/>
              </a:rPr>
              <a:t>It is hard to distinguish between public actions to private/internal ones.</a:t>
            </a:r>
            <a:endParaRPr sz="17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sz="1700">
              <a:solidFill>
                <a:schemeClr val="dk1"/>
              </a:solidFill>
              <a:latin typeface="Roboto Condensed Light"/>
              <a:ea typeface="Roboto Condensed Light"/>
              <a:cs typeface="Roboto Condensed Light"/>
              <a:sym typeface="Roboto Condensed Light"/>
            </a:endParaRPr>
          </a:p>
          <a:p>
            <a:pPr marL="1371600" lvl="0" indent="-336550" algn="l" rtl="0">
              <a:lnSpc>
                <a:spcPct val="115000"/>
              </a:lnSpc>
              <a:spcBef>
                <a:spcPts val="0"/>
              </a:spcBef>
              <a:spcAft>
                <a:spcPts val="0"/>
              </a:spcAft>
              <a:buClr>
                <a:schemeClr val="dk1"/>
              </a:buClr>
              <a:buSzPts val="1700"/>
              <a:buFont typeface="Roboto Condensed Light"/>
              <a:buChar char="❏"/>
            </a:pPr>
            <a:r>
              <a:rPr lang="en" sz="1700">
                <a:solidFill>
                  <a:schemeClr val="dk1"/>
                </a:solidFill>
                <a:latin typeface="Roboto Condensed Light"/>
                <a:ea typeface="Roboto Condensed Light"/>
                <a:cs typeface="Roboto Condensed Light"/>
                <a:sym typeface="Roboto Condensed Light"/>
              </a:rPr>
              <a:t>Distributed (for supporting projections).</a:t>
            </a:r>
            <a:endParaRPr sz="1700">
              <a:solidFill>
                <a:schemeClr val="dk1"/>
              </a:solidFill>
              <a:latin typeface="Roboto Condensed Light"/>
              <a:ea typeface="Roboto Condensed Light"/>
              <a:cs typeface="Roboto Condensed Light"/>
              <a:sym typeface="Roboto Condensed Light"/>
            </a:endParaRPr>
          </a:p>
          <a:p>
            <a:pPr marL="1371600" lvl="0" indent="0" algn="l" rtl="0">
              <a:lnSpc>
                <a:spcPct val="115000"/>
              </a:lnSpc>
              <a:spcBef>
                <a:spcPts val="0"/>
              </a:spcBef>
              <a:spcAft>
                <a:spcPts val="0"/>
              </a:spcAft>
              <a:buNone/>
            </a:pPr>
            <a:endParaRPr sz="1700">
              <a:solidFill>
                <a:schemeClr val="dk1"/>
              </a:solidFill>
              <a:latin typeface="Roboto Condensed Light"/>
              <a:ea typeface="Roboto Condensed Light"/>
              <a:cs typeface="Roboto Condensed Light"/>
              <a:sym typeface="Roboto Condensed Light"/>
            </a:endParaRPr>
          </a:p>
          <a:p>
            <a:pPr marL="1371600" lvl="0" indent="-336550" algn="l" rtl="0">
              <a:lnSpc>
                <a:spcPct val="115000"/>
              </a:lnSpc>
              <a:spcBef>
                <a:spcPts val="0"/>
              </a:spcBef>
              <a:spcAft>
                <a:spcPts val="0"/>
              </a:spcAft>
              <a:buClr>
                <a:schemeClr val="dk1"/>
              </a:buClr>
              <a:buSzPts val="1700"/>
              <a:buFont typeface="Roboto Condensed Light"/>
              <a:buChar char="❏"/>
            </a:pPr>
            <a:r>
              <a:rPr lang="en" sz="1700">
                <a:solidFill>
                  <a:schemeClr val="dk1"/>
                </a:solidFill>
                <a:latin typeface="Roboto Condensed Light"/>
                <a:ea typeface="Roboto Condensed Light"/>
                <a:cs typeface="Roboto Condensed Light"/>
                <a:sym typeface="Roboto Condensed Light"/>
              </a:rPr>
              <a:t>Bounded overhead (as a result of access to shared-resources).</a:t>
            </a:r>
            <a:endParaRPr sz="17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sz="1700">
              <a:solidFill>
                <a:schemeClr val="dk1"/>
              </a:solidFill>
              <a:latin typeface="Roboto Condensed Light"/>
              <a:ea typeface="Roboto Condensed Light"/>
              <a:cs typeface="Roboto Condensed Light"/>
              <a:sym typeface="Roboto Condensed Light"/>
            </a:endParaRPr>
          </a:p>
          <a:p>
            <a:pPr marL="1371600" lvl="0" indent="-336550" algn="l" rtl="0">
              <a:lnSpc>
                <a:spcPct val="115000"/>
              </a:lnSpc>
              <a:spcBef>
                <a:spcPts val="0"/>
              </a:spcBef>
              <a:spcAft>
                <a:spcPts val="0"/>
              </a:spcAft>
              <a:buClr>
                <a:schemeClr val="dk1"/>
              </a:buClr>
              <a:buSzPts val="1700"/>
              <a:buFont typeface="Roboto Condensed Light"/>
              <a:buChar char="❏"/>
            </a:pPr>
            <a:r>
              <a:rPr lang="en" sz="1700">
                <a:solidFill>
                  <a:schemeClr val="dk1"/>
                </a:solidFill>
                <a:latin typeface="Roboto Condensed Light"/>
                <a:ea typeface="Roboto Condensed Light"/>
                <a:cs typeface="Roboto Condensed Light"/>
                <a:sym typeface="Roboto Condensed Light"/>
              </a:rPr>
              <a:t>Contains agents interaction(as a result of the distributing requirement). </a:t>
            </a:r>
            <a:endParaRPr sz="1700">
              <a:solidFill>
                <a:schemeClr val="dk1"/>
              </a:solidFill>
              <a:latin typeface="Roboto Condensed Light"/>
              <a:ea typeface="Roboto Condensed Light"/>
              <a:cs typeface="Roboto Condensed Light"/>
              <a:sym typeface="Roboto Condensed Light"/>
            </a:endParaRPr>
          </a:p>
          <a:p>
            <a:pPr marL="1371600" lvl="0" indent="0" algn="l" rtl="0">
              <a:lnSpc>
                <a:spcPct val="115000"/>
              </a:lnSpc>
              <a:spcBef>
                <a:spcPts val="0"/>
              </a:spcBef>
              <a:spcAft>
                <a:spcPts val="0"/>
              </a:spcAft>
              <a:buNone/>
            </a:pPr>
            <a:endParaRPr sz="1700">
              <a:solidFill>
                <a:schemeClr val="dk1"/>
              </a:solidFill>
              <a:latin typeface="Roboto Condensed Light"/>
              <a:ea typeface="Roboto Condensed Light"/>
              <a:cs typeface="Roboto Condensed Light"/>
              <a:sym typeface="Roboto Condensed Light"/>
            </a:endParaRPr>
          </a:p>
          <a:p>
            <a:pPr marL="1371600" lvl="0" indent="-336550" algn="l" rtl="0">
              <a:lnSpc>
                <a:spcPct val="115000"/>
              </a:lnSpc>
              <a:spcBef>
                <a:spcPts val="0"/>
              </a:spcBef>
              <a:spcAft>
                <a:spcPts val="0"/>
              </a:spcAft>
              <a:buClr>
                <a:schemeClr val="dk1"/>
              </a:buClr>
              <a:buSzPts val="1700"/>
              <a:buFont typeface="Roboto Condensed Light"/>
              <a:buChar char="❏"/>
            </a:pPr>
            <a:r>
              <a:rPr lang="en" sz="1700">
                <a:solidFill>
                  <a:schemeClr val="dk1"/>
                </a:solidFill>
                <a:latin typeface="Roboto Condensed Light"/>
                <a:ea typeface="Roboto Condensed Light"/>
                <a:cs typeface="Roboto Condensed Light"/>
                <a:sym typeface="Roboto Condensed Light"/>
              </a:rPr>
              <a:t>No time adaption (since there is no meaning to “wait” action</a:t>
            </a:r>
            <a:endParaRPr sz="1700">
              <a:solidFill>
                <a:schemeClr val="dk1"/>
              </a:solidFill>
              <a:latin typeface="Roboto Condensed Light"/>
              <a:ea typeface="Roboto Condensed Light"/>
              <a:cs typeface="Roboto Condensed Light"/>
              <a:sym typeface="Roboto Condensed Light"/>
            </a:endParaRPr>
          </a:p>
          <a:p>
            <a:pPr marL="1371600" lvl="0" indent="0" algn="l" rtl="0">
              <a:lnSpc>
                <a:spcPct val="115000"/>
              </a:lnSpc>
              <a:spcBef>
                <a:spcPts val="0"/>
              </a:spcBef>
              <a:spcAft>
                <a:spcPts val="0"/>
              </a:spcAft>
              <a:buNone/>
            </a:pPr>
            <a:r>
              <a:rPr lang="en" sz="1700">
                <a:solidFill>
                  <a:schemeClr val="dk1"/>
                </a:solidFill>
                <a:latin typeface="Roboto Condensed Light"/>
                <a:ea typeface="Roboto Condensed Light"/>
                <a:cs typeface="Roboto Condensed Light"/>
                <a:sym typeface="Roboto Condensed Light"/>
              </a:rPr>
              <a:t> in the Flow Free platform).</a:t>
            </a:r>
            <a:endParaRPr sz="1700">
              <a:solidFill>
                <a:schemeClr val="dk1"/>
              </a:solidFill>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sz="1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700">
              <a:solidFill>
                <a:schemeClr val="dk1"/>
              </a:solidFill>
              <a:latin typeface="Roboto Condensed Light"/>
              <a:ea typeface="Roboto Condensed Light"/>
              <a:cs typeface="Roboto Condensed Light"/>
              <a:sym typeface="Roboto Condensed Light"/>
            </a:endParaRPr>
          </a:p>
        </p:txBody>
      </p:sp>
      <p:pic>
        <p:nvPicPr>
          <p:cNvPr id="238" name="Google Shape;238;p37"/>
          <p:cNvPicPr preferRelativeResize="0"/>
          <p:nvPr/>
        </p:nvPicPr>
        <p:blipFill>
          <a:blip r:embed="rId3">
            <a:alphaModFix/>
          </a:blip>
          <a:stretch>
            <a:fillRect/>
          </a:stretch>
        </p:blipFill>
        <p:spPr>
          <a:xfrm>
            <a:off x="7530352" y="2478741"/>
            <a:ext cx="1613647" cy="2664359"/>
          </a:xfrm>
          <a:prstGeom prst="rect">
            <a:avLst/>
          </a:prstGeom>
          <a:noFill/>
          <a:ln>
            <a:noFill/>
          </a:ln>
        </p:spPr>
      </p:pic>
      <p:sp>
        <p:nvSpPr>
          <p:cNvPr id="239" name="Google Shape;239;p37"/>
          <p:cNvSpPr txBox="1"/>
          <p:nvPr/>
        </p:nvSpPr>
        <p:spPr>
          <a:xfrm>
            <a:off x="-44900" y="4837675"/>
            <a:ext cx="8960400" cy="2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latin typeface="Roboto Condensed Light"/>
                <a:ea typeface="Roboto Condensed Light"/>
                <a:cs typeface="Roboto Condensed Light"/>
                <a:sym typeface="Roboto Condensed Light"/>
              </a:rPr>
              <a:t>Note</a:t>
            </a:r>
            <a:r>
              <a:rPr lang="en">
                <a:latin typeface="Roboto Condensed Light"/>
                <a:ea typeface="Roboto Condensed Light"/>
                <a:cs typeface="Roboto Condensed Light"/>
                <a:sym typeface="Roboto Condensed Light"/>
              </a:rPr>
              <a:t>: There is no meaning to the optimality of the solution.</a:t>
            </a:r>
            <a:endParaRPr>
              <a:latin typeface="Roboto Condensed Light"/>
              <a:ea typeface="Roboto Condensed Light"/>
              <a:cs typeface="Roboto Condensed Light"/>
              <a:sym typeface="Roboto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Multiagent Parallel Distributed A*</a:t>
            </a:r>
            <a:endParaRPr/>
          </a:p>
        </p:txBody>
      </p:sp>
      <p:sp>
        <p:nvSpPr>
          <p:cNvPr id="245" name="Google Shape;245;p38"/>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46" name="Google Shape;246;p38"/>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47" name="Google Shape;247;p38"/>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Description, Algorithm, Free Flow Specification</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9"/>
          <p:cNvSpPr txBox="1">
            <a:spLocks noGrp="1"/>
          </p:cNvSpPr>
          <p:nvPr>
            <p:ph type="ctrTitle" idx="2"/>
          </p:nvPr>
        </p:nvSpPr>
        <p:spPr>
          <a:xfrm>
            <a:off x="1932100" y="-180550"/>
            <a:ext cx="52143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r>
              <a:rPr lang="en" sz="3200" u="sng"/>
              <a:t>Description</a:t>
            </a:r>
            <a:endParaRPr sz="3200" u="sng"/>
          </a:p>
        </p:txBody>
      </p:sp>
      <p:sp>
        <p:nvSpPr>
          <p:cNvPr id="253" name="Google Shape;253;p39"/>
          <p:cNvSpPr txBox="1">
            <a:spLocks noGrp="1"/>
          </p:cNvSpPr>
          <p:nvPr>
            <p:ph type="subTitle" idx="1"/>
          </p:nvPr>
        </p:nvSpPr>
        <p:spPr>
          <a:xfrm>
            <a:off x="-31050" y="395450"/>
            <a:ext cx="9144000" cy="4290900"/>
          </a:xfrm>
          <a:prstGeom prst="rect">
            <a:avLst/>
          </a:prstGeom>
        </p:spPr>
        <p:txBody>
          <a:bodyPr spcFirstLastPara="1" wrap="square" lIns="91425" tIns="91425" rIns="91425" bIns="91425" anchor="t" anchorCtr="0">
            <a:noAutofit/>
          </a:bodyPr>
          <a:lstStyle/>
          <a:p>
            <a:pPr marL="0" lvl="0" indent="0" algn="ctr">
              <a:lnSpc>
                <a:spcPct val="200000"/>
              </a:lnSpc>
            </a:pPr>
            <a:r>
              <a:rPr lang="en" sz="1800" b="1" dirty="0">
                <a:latin typeface="Roboto Condensed"/>
                <a:ea typeface="Roboto Condensed"/>
                <a:cs typeface="Roboto Condensed"/>
                <a:sym typeface="Roboto Condensed"/>
              </a:rPr>
              <a:t>Multiagent A*</a:t>
            </a:r>
            <a:r>
              <a:rPr lang="en" sz="1800" dirty="0"/>
              <a:t> is a distributed variation of A* that can be done in parallel calculation. There is a shared-resource which is actually a data-structure contains information that is relevant for all the participant agents so they have to communicate each other using this data structure (may  no one of them deals the whole knowledge). Because of the shared- resource use, there is a need to use  a mutual- exclusion object that will limit the simultaneous access to this shared-resource only for a single agent every time. In turn, every agent </a:t>
            </a:r>
            <a:r>
              <a:rPr lang="en-US" sz="1800" dirty="0"/>
              <a:t>may</a:t>
            </a:r>
            <a:r>
              <a:rPr lang="en" sz="1800" dirty="0"/>
              <a:t> store </a:t>
            </a:r>
            <a:r>
              <a:rPr lang="en-US" sz="1800" dirty="0"/>
              <a:t>a </a:t>
            </a:r>
            <a:r>
              <a:rPr lang="en" sz="1800" dirty="0"/>
              <a:t>state that </a:t>
            </a:r>
            <a:r>
              <a:rPr lang="en-US" sz="1800" dirty="0"/>
              <a:t>is</a:t>
            </a:r>
            <a:r>
              <a:rPr lang="en" sz="1800" dirty="0"/>
              <a:t> </a:t>
            </a:r>
            <a:r>
              <a:rPr lang="en-US" sz="1800" dirty="0"/>
              <a:t>necessary</a:t>
            </a:r>
            <a:r>
              <a:rPr lang="en" sz="1800" dirty="0"/>
              <a:t> for the other agents (with specifying to which ones of them)  and will also pick </a:t>
            </a:r>
            <a:r>
              <a:rPr lang="en-US" sz="1800" dirty="0"/>
              <a:t>a</a:t>
            </a:r>
            <a:r>
              <a:rPr lang="en" sz="1800" dirty="0"/>
              <a:t> relevant state that </a:t>
            </a:r>
            <a:r>
              <a:rPr lang="en-US" sz="1800" dirty="0"/>
              <a:t>an</a:t>
            </a:r>
            <a:r>
              <a:rPr lang="en" sz="1800" dirty="0"/>
              <a:t> other agent ha</a:t>
            </a:r>
            <a:r>
              <a:rPr lang="en-US" sz="1800" dirty="0"/>
              <a:t>s</a:t>
            </a:r>
            <a:r>
              <a:rPr lang="en" sz="1800"/>
              <a:t> posted for him .</a:t>
            </a:r>
            <a:endParaRPr sz="1800" dirty="0"/>
          </a:p>
          <a:p>
            <a:pPr marL="0" lvl="0" indent="0" algn="ctr" rtl="0">
              <a:lnSpc>
                <a:spcPct val="200000"/>
              </a:lnSpc>
              <a:spcBef>
                <a:spcPts val="0"/>
              </a:spcBef>
              <a:spcAft>
                <a:spcPts val="0"/>
              </a:spcAft>
              <a:buNone/>
            </a:pPr>
            <a:endParaRPr sz="1800" dirty="0"/>
          </a:p>
        </p:txBody>
      </p:sp>
      <p:pic>
        <p:nvPicPr>
          <p:cNvPr id="254" name="Google Shape;254;p39"/>
          <p:cNvPicPr preferRelativeResize="0"/>
          <p:nvPr/>
        </p:nvPicPr>
        <p:blipFill>
          <a:blip r:embed="rId3">
            <a:alphaModFix/>
          </a:blip>
          <a:stretch>
            <a:fillRect/>
          </a:stretch>
        </p:blipFill>
        <p:spPr>
          <a:xfrm>
            <a:off x="6544234" y="4294094"/>
            <a:ext cx="2568715" cy="800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ctrTitle" idx="2"/>
          </p:nvPr>
        </p:nvSpPr>
        <p:spPr>
          <a:xfrm>
            <a:off x="1932100" y="-180550"/>
            <a:ext cx="52143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r>
              <a:rPr lang="en" sz="3200" u="sng"/>
              <a:t>Description</a:t>
            </a:r>
            <a:endParaRPr sz="3200" u="sng"/>
          </a:p>
        </p:txBody>
      </p:sp>
      <p:sp>
        <p:nvSpPr>
          <p:cNvPr id="260" name="Google Shape;260;p40"/>
          <p:cNvSpPr txBox="1">
            <a:spLocks noGrp="1"/>
          </p:cNvSpPr>
          <p:nvPr>
            <p:ph type="subTitle" idx="1"/>
          </p:nvPr>
        </p:nvSpPr>
        <p:spPr>
          <a:xfrm>
            <a:off x="-32750" y="350100"/>
            <a:ext cx="9144000" cy="4595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600" dirty="0"/>
              <a:t>In addition, every agent has a </a:t>
            </a:r>
            <a:r>
              <a:rPr lang="en" sz="1600" b="1" dirty="0">
                <a:latin typeface="Roboto Condensed"/>
                <a:ea typeface="Roboto Condensed"/>
                <a:cs typeface="Roboto Condensed"/>
                <a:sym typeface="Roboto Condensed"/>
              </a:rPr>
              <a:t>minimum</a:t>
            </a:r>
            <a:r>
              <a:rPr lang="en" sz="1600" dirty="0"/>
              <a:t> priority- queue which stores the states that are candidates for expansion (so called openList). In every iteration of the A* algorithm (next slide) we’ll expand the state s with the minimum f(s) = g(s) + h(s) value (explanation in the next few slides). Alongside the openList, there is a closedList of already expanded states. </a:t>
            </a:r>
            <a:r>
              <a:rPr lang="en" sz="1600" u="sng" dirty="0"/>
              <a:t>Note</a:t>
            </a:r>
            <a:r>
              <a:rPr lang="en" sz="1600" dirty="0"/>
              <a:t>: While giving the same state to two different agents they will generate </a:t>
            </a:r>
            <a:r>
              <a:rPr lang="en" sz="1600" b="1" dirty="0">
                <a:latin typeface="Roboto Condensed"/>
                <a:ea typeface="Roboto Condensed"/>
                <a:cs typeface="Roboto Condensed"/>
                <a:sym typeface="Roboto Condensed"/>
              </a:rPr>
              <a:t>different</a:t>
            </a:r>
            <a:r>
              <a:rPr lang="en" sz="1600" dirty="0"/>
              <a:t> successors states (since each of them has his own considerations). </a:t>
            </a:r>
            <a:endParaRPr sz="1600" dirty="0"/>
          </a:p>
          <a:p>
            <a:pPr marL="0" lvl="0" indent="0" algn="l" rtl="0">
              <a:lnSpc>
                <a:spcPct val="200000"/>
              </a:lnSpc>
              <a:spcBef>
                <a:spcPts val="0"/>
              </a:spcBef>
              <a:spcAft>
                <a:spcPts val="0"/>
              </a:spcAft>
              <a:buNone/>
            </a:pPr>
            <a:r>
              <a:rPr lang="en" sz="1600" u="sng" dirty="0"/>
              <a:t>Expansion prioritization</a:t>
            </a:r>
            <a:r>
              <a:rPr lang="en" sz="1600" dirty="0"/>
              <a:t>: First, an agent will try to expand a state taken from the shared- resource. </a:t>
            </a:r>
            <a:r>
              <a:rPr lang="en" sz="1600"/>
              <a:t>If there is no such state, the agent will try to expand a state from his openList and in case that it is empty - the agent will go to sleep.</a:t>
            </a:r>
            <a:endParaRPr sz="1600"/>
          </a:p>
        </p:txBody>
      </p:sp>
      <p:pic>
        <p:nvPicPr>
          <p:cNvPr id="261" name="Google Shape;261;p40"/>
          <p:cNvPicPr preferRelativeResize="0"/>
          <p:nvPr/>
        </p:nvPicPr>
        <p:blipFill>
          <a:blip r:embed="rId3">
            <a:alphaModFix/>
          </a:blip>
          <a:stretch>
            <a:fillRect/>
          </a:stretch>
        </p:blipFill>
        <p:spPr>
          <a:xfrm>
            <a:off x="3707150" y="3814482"/>
            <a:ext cx="1855450" cy="13290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ctrTitle" idx="2"/>
          </p:nvPr>
        </p:nvSpPr>
        <p:spPr>
          <a:xfrm>
            <a:off x="1932100" y="-180550"/>
            <a:ext cx="52143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r>
              <a:rPr lang="en" sz="3200" u="sng"/>
              <a:t>Description</a:t>
            </a:r>
            <a:endParaRPr sz="3200" u="sng"/>
          </a:p>
        </p:txBody>
      </p:sp>
      <p:sp>
        <p:nvSpPr>
          <p:cNvPr id="267" name="Google Shape;267;p41"/>
          <p:cNvSpPr txBox="1">
            <a:spLocks noGrp="1"/>
          </p:cNvSpPr>
          <p:nvPr>
            <p:ph type="subTitle" idx="1"/>
          </p:nvPr>
        </p:nvSpPr>
        <p:spPr>
          <a:xfrm>
            <a:off x="0" y="515200"/>
            <a:ext cx="9144000" cy="35838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1800" u="sng"/>
              <a:t>Termination Detection</a:t>
            </a:r>
            <a:r>
              <a:rPr lang="en" sz="1800"/>
              <a:t>: Occurred when an agent completes his flow while all the other agents have already executed their flows </a:t>
            </a:r>
            <a:r>
              <a:rPr lang="en" sz="1800" u="sng"/>
              <a:t>on the same state</a:t>
            </a:r>
            <a:r>
              <a:rPr lang="en" sz="1800"/>
              <a:t> before. In such a case, the agent will notify all the other agents about the solution finding and will </a:t>
            </a:r>
            <a:r>
              <a:rPr lang="en" sz="1800" u="sng"/>
              <a:t>update the global variable that stores the solution state</a:t>
            </a:r>
            <a:r>
              <a:rPr lang="en" sz="1800"/>
              <a:t> (which is also a shared-resource).</a:t>
            </a:r>
            <a:endParaRPr sz="1800"/>
          </a:p>
        </p:txBody>
      </p:sp>
      <p:pic>
        <p:nvPicPr>
          <p:cNvPr id="268" name="Google Shape;268;p41"/>
          <p:cNvPicPr preferRelativeResize="0"/>
          <p:nvPr/>
        </p:nvPicPr>
        <p:blipFill>
          <a:blip r:embed="rId3">
            <a:alphaModFix/>
          </a:blip>
          <a:stretch>
            <a:fillRect/>
          </a:stretch>
        </p:blipFill>
        <p:spPr>
          <a:xfrm>
            <a:off x="6255259" y="2752713"/>
            <a:ext cx="2562725" cy="2390787"/>
          </a:xfrm>
          <a:prstGeom prst="rect">
            <a:avLst/>
          </a:prstGeom>
          <a:noFill/>
          <a:ln>
            <a:noFill/>
          </a:ln>
        </p:spPr>
      </p:pic>
      <p:pic>
        <p:nvPicPr>
          <p:cNvPr id="269" name="Google Shape;269;p41"/>
          <p:cNvPicPr preferRelativeResize="0"/>
          <p:nvPr/>
        </p:nvPicPr>
        <p:blipFill>
          <a:blip r:embed="rId4">
            <a:alphaModFix/>
          </a:blip>
          <a:stretch>
            <a:fillRect/>
          </a:stretch>
        </p:blipFill>
        <p:spPr>
          <a:xfrm>
            <a:off x="-12" y="2752713"/>
            <a:ext cx="4352925" cy="2390775"/>
          </a:xfrm>
          <a:prstGeom prst="rect">
            <a:avLst/>
          </a:prstGeom>
          <a:noFill/>
          <a:ln>
            <a:noFill/>
          </a:ln>
        </p:spPr>
      </p:pic>
      <p:sp>
        <p:nvSpPr>
          <p:cNvPr id="270" name="Google Shape;270;p41"/>
          <p:cNvSpPr/>
          <p:nvPr/>
        </p:nvSpPr>
        <p:spPr>
          <a:xfrm rot="10800000">
            <a:off x="4495075" y="3564578"/>
            <a:ext cx="1610400" cy="712500"/>
          </a:xfrm>
          <a:prstGeom prst="chevron">
            <a:avLst>
              <a:gd name="adj" fmla="val 108375"/>
            </a:avLst>
          </a:prstGeom>
          <a:solidFill>
            <a:srgbClr val="6FA8DC"/>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5"/>
              </a:highlight>
            </a:endParaRPr>
          </a:p>
        </p:txBody>
      </p:sp>
      <p:sp>
        <p:nvSpPr>
          <p:cNvPr id="271" name="Google Shape;271;p41"/>
          <p:cNvSpPr txBox="1"/>
          <p:nvPr/>
        </p:nvSpPr>
        <p:spPr>
          <a:xfrm>
            <a:off x="4499225" y="3669625"/>
            <a:ext cx="1072800" cy="2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Notifies</a:t>
            </a:r>
            <a:endParaRPr b="1">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ctrTitle"/>
          </p:nvPr>
        </p:nvSpPr>
        <p:spPr>
          <a:xfrm>
            <a:off x="1964851" y="-1805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Algorithm</a:t>
            </a:r>
            <a:endParaRPr sz="3200" u="sng"/>
          </a:p>
        </p:txBody>
      </p:sp>
      <p:sp>
        <p:nvSpPr>
          <p:cNvPr id="277" name="Google Shape;277;p42"/>
          <p:cNvSpPr txBox="1"/>
          <p:nvPr/>
        </p:nvSpPr>
        <p:spPr>
          <a:xfrm>
            <a:off x="0" y="283550"/>
            <a:ext cx="9144000" cy="45549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Font typeface="Roboto Condensed"/>
              <a:buAutoNum type="arabicPeriod"/>
            </a:pPr>
            <a:r>
              <a:rPr lang="en" b="1" u="sng" dirty="0">
                <a:solidFill>
                  <a:schemeClr val="dk1"/>
                </a:solidFill>
                <a:latin typeface="Roboto Condensed"/>
                <a:ea typeface="Roboto Condensed"/>
                <a:cs typeface="Roboto Condensed"/>
                <a:sym typeface="Roboto Condensed"/>
              </a:rPr>
              <a:t>Multi-Agent A*</a:t>
            </a:r>
            <a:r>
              <a:rPr lang="en-US" b="1" dirty="0">
                <a:solidFill>
                  <a:schemeClr val="dk1"/>
                </a:solidFill>
                <a:latin typeface="Roboto Condensed"/>
                <a:ea typeface="Roboto Condensed"/>
                <a:cs typeface="Roboto Condensed"/>
                <a:sym typeface="Roboto Condensed"/>
              </a:rPr>
              <a:t>:</a:t>
            </a:r>
            <a:endParaRPr b="1" dirty="0">
              <a:solidFill>
                <a:schemeClr val="dk1"/>
              </a:solidFill>
              <a:latin typeface="Roboto Condensed"/>
              <a:ea typeface="Roboto Condensed"/>
              <a:cs typeface="Roboto Condensed"/>
              <a:sym typeface="Roboto Condensed"/>
            </a:endParaRPr>
          </a:p>
          <a:p>
            <a:pPr marL="914400" lvl="1" indent="-317500" algn="l" rtl="0">
              <a:lnSpc>
                <a:spcPct val="15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First expansion (The shared-resource and the openList are empty, no states to get)</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15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While (Not (global goal state)) do</a:t>
            </a:r>
            <a:endParaRPr dirty="0">
              <a:solidFill>
                <a:schemeClr val="dk1"/>
              </a:solidFill>
              <a:latin typeface="Roboto Condensed Light"/>
              <a:ea typeface="Roboto Condensed Light"/>
              <a:cs typeface="Roboto Condensed Light"/>
              <a:sym typeface="Roboto Condensed Light"/>
            </a:endParaRPr>
          </a:p>
          <a:p>
            <a:pPr marL="1371600" lvl="2" indent="-317500" algn="l" rtl="0">
              <a:lnSpc>
                <a:spcPct val="150000"/>
              </a:lnSpc>
              <a:spcBef>
                <a:spcPts val="0"/>
              </a:spcBef>
              <a:spcAft>
                <a:spcPts val="0"/>
              </a:spcAft>
              <a:buClr>
                <a:schemeClr val="dk1"/>
              </a:buClr>
              <a:buSzPts val="1400"/>
              <a:buFont typeface="Roboto Condensed Light"/>
              <a:buAutoNum type="romanLcPeriod"/>
            </a:pPr>
            <a:r>
              <a:rPr lang="en" dirty="0">
                <a:solidFill>
                  <a:schemeClr val="dk1"/>
                </a:solidFill>
                <a:latin typeface="Roboto Condensed Light"/>
                <a:ea typeface="Roboto Condensed Light"/>
                <a:cs typeface="Roboto Condensed Light"/>
                <a:sym typeface="Roboto Condensed Light"/>
              </a:rPr>
              <a:t>Acquire the mutual-exclusion object</a:t>
            </a:r>
            <a:endParaRPr dirty="0">
              <a:solidFill>
                <a:schemeClr val="dk1"/>
              </a:solidFill>
              <a:latin typeface="Roboto Condensed Light"/>
              <a:ea typeface="Roboto Condensed Light"/>
              <a:cs typeface="Roboto Condensed Light"/>
              <a:sym typeface="Roboto Condensed Light"/>
            </a:endParaRPr>
          </a:p>
          <a:p>
            <a:pPr marL="1828800" lvl="3" indent="-317500" algn="l" rtl="0">
              <a:lnSpc>
                <a:spcPct val="150000"/>
              </a:lnSpc>
              <a:spcBef>
                <a:spcPts val="0"/>
              </a:spcBef>
              <a:spcAft>
                <a:spcPts val="0"/>
              </a:spcAft>
              <a:buClr>
                <a:schemeClr val="dk1"/>
              </a:buClr>
              <a:buSzPts val="1400"/>
              <a:buFont typeface="Roboto Condensed Light"/>
              <a:buAutoNum type="arabicPeriod"/>
            </a:pPr>
            <a:r>
              <a:rPr lang="en" dirty="0">
                <a:solidFill>
                  <a:schemeClr val="dk1"/>
                </a:solidFill>
                <a:latin typeface="Roboto Condensed Light"/>
                <a:ea typeface="Roboto Condensed Light"/>
                <a:cs typeface="Roboto Condensed Light"/>
                <a:sym typeface="Roboto Condensed Light"/>
              </a:rPr>
              <a:t>If (there is a relevant state in the shared-resource </a:t>
            </a:r>
            <a:r>
              <a:rPr lang="en" u="sng" dirty="0">
                <a:solidFill>
                  <a:schemeClr val="dk1"/>
                </a:solidFill>
                <a:latin typeface="Roboto Condensed Light"/>
                <a:ea typeface="Roboto Condensed Light"/>
                <a:cs typeface="Roboto Condensed Light"/>
                <a:sym typeface="Roboto Condensed Light"/>
              </a:rPr>
              <a:t>which hasn’t been expanded by this agent yet</a:t>
            </a:r>
            <a:r>
              <a:rPr lang="en" dirty="0">
                <a:solidFill>
                  <a:schemeClr val="dk1"/>
                </a:solidFill>
                <a:latin typeface="Roboto Condensed Light"/>
                <a:ea typeface="Roboto Condensed Light"/>
                <a:cs typeface="Roboto Condensed Light"/>
                <a:sym typeface="Roboto Condensed Light"/>
              </a:rPr>
              <a:t>) </a:t>
            </a:r>
            <a:endParaRPr dirty="0">
              <a:solidFill>
                <a:schemeClr val="dk1"/>
              </a:solidFill>
              <a:latin typeface="Roboto Condensed Light"/>
              <a:ea typeface="Roboto Condensed Light"/>
              <a:cs typeface="Roboto Condensed Light"/>
              <a:sym typeface="Roboto Condensed Light"/>
            </a:endParaRPr>
          </a:p>
          <a:p>
            <a:pPr marL="2286000" lvl="4" indent="-317500" algn="l" rtl="0">
              <a:lnSpc>
                <a:spcPct val="15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Get the state from the shared resource and expand it</a:t>
            </a:r>
            <a:endParaRPr dirty="0">
              <a:solidFill>
                <a:schemeClr val="dk1"/>
              </a:solidFill>
              <a:latin typeface="Roboto Condensed Light"/>
              <a:ea typeface="Roboto Condensed Light"/>
              <a:cs typeface="Roboto Condensed Light"/>
              <a:sym typeface="Roboto Condensed Light"/>
            </a:endParaRPr>
          </a:p>
          <a:p>
            <a:pPr marL="1371600" lvl="2" indent="-317500" algn="l" rtl="0">
              <a:lnSpc>
                <a:spcPct val="150000"/>
              </a:lnSpc>
              <a:spcBef>
                <a:spcPts val="0"/>
              </a:spcBef>
              <a:spcAft>
                <a:spcPts val="0"/>
              </a:spcAft>
              <a:buClr>
                <a:schemeClr val="dk1"/>
              </a:buClr>
              <a:buSzPts val="1400"/>
              <a:buFont typeface="Roboto Condensed Light"/>
              <a:buAutoNum type="romanLcPeriod"/>
            </a:pPr>
            <a:r>
              <a:rPr lang="en" dirty="0">
                <a:solidFill>
                  <a:schemeClr val="dk1"/>
                </a:solidFill>
                <a:latin typeface="Roboto Condensed Light"/>
                <a:ea typeface="Roboto Condensed Light"/>
                <a:cs typeface="Roboto Condensed Light"/>
                <a:sym typeface="Roboto Condensed Light"/>
              </a:rPr>
              <a:t>Release  the mutual-exclusion object</a:t>
            </a:r>
            <a:endParaRPr dirty="0">
              <a:solidFill>
                <a:schemeClr val="dk1"/>
              </a:solidFill>
              <a:latin typeface="Roboto Condensed Light"/>
              <a:ea typeface="Roboto Condensed Light"/>
              <a:cs typeface="Roboto Condensed Light"/>
              <a:sym typeface="Roboto Condensed Light"/>
            </a:endParaRPr>
          </a:p>
          <a:p>
            <a:pPr marL="1371600" lvl="2" indent="-317500" algn="l" rtl="0">
              <a:lnSpc>
                <a:spcPct val="150000"/>
              </a:lnSpc>
              <a:spcBef>
                <a:spcPts val="0"/>
              </a:spcBef>
              <a:spcAft>
                <a:spcPts val="0"/>
              </a:spcAft>
              <a:buClr>
                <a:schemeClr val="dk1"/>
              </a:buClr>
              <a:buSzPts val="1400"/>
              <a:buFont typeface="Roboto Condensed Light"/>
              <a:buAutoNum type="romanLcPeriod"/>
            </a:pPr>
            <a:r>
              <a:rPr lang="en" dirty="0">
                <a:solidFill>
                  <a:schemeClr val="dk1"/>
                </a:solidFill>
                <a:latin typeface="Roboto Condensed Light"/>
                <a:ea typeface="Roboto Condensed Light"/>
                <a:cs typeface="Roboto Condensed Light"/>
                <a:sym typeface="Roboto Condensed Light"/>
              </a:rPr>
              <a:t>If (didn’t get a state from the shared-resource)</a:t>
            </a:r>
          </a:p>
          <a:p>
            <a:pPr marL="1054100" lvl="8">
              <a:lnSpc>
                <a:spcPct val="150000"/>
              </a:lnSpc>
              <a:buClr>
                <a:schemeClr val="dk1"/>
              </a:buClr>
              <a:buSzPts val="1400"/>
            </a:pPr>
            <a:r>
              <a:rPr lang="en" dirty="0">
                <a:solidFill>
                  <a:schemeClr val="dk1"/>
                </a:solidFill>
                <a:latin typeface="Roboto Condensed Light"/>
                <a:ea typeface="Roboto Condensed Light"/>
                <a:cs typeface="Roboto Condensed Light"/>
                <a:sym typeface="Roboto Condensed Light"/>
              </a:rPr>
              <a:t>           1. If (the openList is Not empty)</a:t>
            </a:r>
            <a:endParaRPr dirty="0">
              <a:solidFill>
                <a:schemeClr val="dk1"/>
              </a:solidFill>
              <a:latin typeface="Roboto Condensed Light"/>
              <a:ea typeface="Roboto Condensed Light"/>
              <a:cs typeface="Roboto Condensed Light"/>
              <a:sym typeface="Roboto Condensed Light"/>
            </a:endParaRPr>
          </a:p>
          <a:p>
            <a:pPr marL="1511300">
              <a:lnSpc>
                <a:spcPct val="150000"/>
              </a:lnSpc>
              <a:buClr>
                <a:schemeClr val="dk1"/>
              </a:buClr>
              <a:buSzPts val="1400"/>
            </a:pPr>
            <a:r>
              <a:rPr lang="en" dirty="0">
                <a:solidFill>
                  <a:schemeClr val="dk1"/>
                </a:solidFill>
                <a:latin typeface="Roboto Condensed Light"/>
                <a:ea typeface="Roboto Condensed Light"/>
                <a:cs typeface="Roboto Condensed Light"/>
                <a:sym typeface="Roboto Condensed Light"/>
              </a:rPr>
              <a:t>	a. Get a state from the openList and expand it </a:t>
            </a:r>
            <a:endParaRPr dirty="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r>
              <a:rPr lang="en" dirty="0">
                <a:solidFill>
                  <a:schemeClr val="dk1"/>
                </a:solidFill>
                <a:latin typeface="Roboto Condensed Light"/>
                <a:ea typeface="Roboto Condensed Light"/>
                <a:cs typeface="Roboto Condensed Light"/>
                <a:sym typeface="Roboto Condensed Light"/>
              </a:rPr>
              <a:t>	               Else</a:t>
            </a:r>
            <a:endParaRPr dirty="0">
              <a:solidFill>
                <a:schemeClr val="dk1"/>
              </a:solidFill>
              <a:latin typeface="Roboto Condensed Light"/>
              <a:ea typeface="Roboto Condensed Light"/>
              <a:cs typeface="Roboto Condensed Light"/>
              <a:sym typeface="Roboto Condensed Light"/>
            </a:endParaRPr>
          </a:p>
          <a:p>
            <a:pPr marL="1511300" lvl="0" algn="l" rtl="0">
              <a:lnSpc>
                <a:spcPct val="150000"/>
              </a:lnSpc>
              <a:spcBef>
                <a:spcPts val="0"/>
              </a:spcBef>
              <a:spcAft>
                <a:spcPts val="0"/>
              </a:spcAft>
              <a:buClr>
                <a:schemeClr val="dk1"/>
              </a:buClr>
              <a:buSzPts val="1400"/>
            </a:pPr>
            <a:r>
              <a:rPr lang="en" dirty="0">
                <a:solidFill>
                  <a:schemeClr val="dk1"/>
                </a:solidFill>
                <a:latin typeface="Roboto Condensed Light"/>
                <a:ea typeface="Roboto Condensed Light"/>
                <a:cs typeface="Roboto Condensed Light"/>
                <a:sym typeface="Roboto Condensed Light"/>
              </a:rPr>
              <a:t>	a. Go to sleep</a:t>
            </a:r>
            <a:endParaRPr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pic>
        <p:nvPicPr>
          <p:cNvPr id="278" name="Google Shape;278;p42"/>
          <p:cNvPicPr preferRelativeResize="0"/>
          <p:nvPr/>
        </p:nvPicPr>
        <p:blipFill>
          <a:blip r:embed="rId3">
            <a:alphaModFix/>
          </a:blip>
          <a:stretch>
            <a:fillRect/>
          </a:stretch>
        </p:blipFill>
        <p:spPr>
          <a:xfrm>
            <a:off x="5519925" y="3056800"/>
            <a:ext cx="2597150" cy="208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ctrTitle"/>
          </p:nvPr>
        </p:nvSpPr>
        <p:spPr>
          <a:xfrm>
            <a:off x="1964851" y="-1805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Algorithm</a:t>
            </a:r>
            <a:endParaRPr sz="3200" u="sng"/>
          </a:p>
        </p:txBody>
      </p:sp>
      <p:sp>
        <p:nvSpPr>
          <p:cNvPr id="284" name="Google Shape;284;p43"/>
          <p:cNvSpPr txBox="1"/>
          <p:nvPr/>
        </p:nvSpPr>
        <p:spPr>
          <a:xfrm>
            <a:off x="0" y="283550"/>
            <a:ext cx="9144000" cy="24828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u="sng" dirty="0">
                <a:solidFill>
                  <a:schemeClr val="dk1"/>
                </a:solidFill>
                <a:latin typeface="Roboto Condensed"/>
                <a:ea typeface="Roboto Condensed"/>
                <a:cs typeface="Roboto Condensed"/>
                <a:sym typeface="Roboto Condensed"/>
              </a:rPr>
              <a:t>2.Expand (state)</a:t>
            </a:r>
            <a:r>
              <a:rPr lang="en-US" b="1" dirty="0">
                <a:solidFill>
                  <a:schemeClr val="dk1"/>
                </a:solidFill>
                <a:latin typeface="Roboto Condensed"/>
                <a:ea typeface="Roboto Condensed"/>
                <a:cs typeface="Roboto Condensed"/>
                <a:sym typeface="Roboto Condensed"/>
              </a:rPr>
              <a:t>:</a:t>
            </a:r>
            <a:endParaRPr b="1" dirty="0">
              <a:solidFill>
                <a:schemeClr val="dk1"/>
              </a:solidFill>
              <a:latin typeface="Roboto Condensed"/>
              <a:ea typeface="Roboto Condensed"/>
              <a:cs typeface="Roboto Condensed"/>
              <a:sym typeface="Roboto Condensed"/>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Insert  state to the closedList   // Mark as visited</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If (state is a global goal state) -&gt; return</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US" dirty="0">
                <a:solidFill>
                  <a:schemeClr val="dk1"/>
                </a:solidFill>
                <a:latin typeface="Roboto Condensed Light"/>
                <a:ea typeface="Roboto Condensed Light"/>
                <a:cs typeface="Roboto Condensed Light"/>
                <a:sym typeface="Roboto Condensed Light"/>
              </a:rPr>
              <a:t>s</a:t>
            </a:r>
            <a:r>
              <a:rPr lang="en" dirty="0">
                <a:solidFill>
                  <a:schemeClr val="dk1"/>
                </a:solidFill>
                <a:latin typeface="Roboto Condensed Light"/>
                <a:ea typeface="Roboto Condensed Light"/>
                <a:cs typeface="Roboto Condensed Light"/>
                <a:sym typeface="Roboto Condensed Light"/>
              </a:rPr>
              <a:t>uccessors &lt;- Find successors (state)</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Each successor that is NOT in the closedList will be inserted to the openList</a:t>
            </a:r>
            <a:endParaRPr dirty="0">
              <a:solidFill>
                <a:schemeClr val="dk1"/>
              </a:solidFill>
              <a:latin typeface="Roboto Condensed Light"/>
              <a:ea typeface="Roboto Condensed Light"/>
              <a:cs typeface="Roboto Condensed Light"/>
              <a:sym typeface="Roboto Condensed Light"/>
            </a:endParaRPr>
          </a:p>
          <a:p>
            <a:pPr marL="914400" lvl="1" indent="-317500">
              <a:lnSpc>
                <a:spcPct val="200000"/>
              </a:lnSpc>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If (one of the successors is a local goal state) -&gt; Post the state to the relevant agents using the shared resource</a:t>
            </a:r>
            <a:endParaRPr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285" name="Google Shape;285;p43"/>
          <p:cNvSpPr txBox="1"/>
          <p:nvPr/>
        </p:nvSpPr>
        <p:spPr>
          <a:xfrm>
            <a:off x="0" y="2721950"/>
            <a:ext cx="9144000" cy="2503800"/>
          </a:xfrm>
          <a:prstGeom prst="rect">
            <a:avLst/>
          </a:prstGeom>
          <a:noFill/>
          <a:ln>
            <a:noFill/>
          </a:ln>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b="1" u="sng" dirty="0">
                <a:solidFill>
                  <a:schemeClr val="dk1"/>
                </a:solidFill>
                <a:latin typeface="Roboto Condensed"/>
                <a:ea typeface="Roboto Condensed"/>
                <a:cs typeface="Roboto Condensed"/>
                <a:sym typeface="Roboto Condensed"/>
              </a:rPr>
              <a:t>3.Find successors(state)</a:t>
            </a:r>
            <a:r>
              <a:rPr lang="en-US" b="1" dirty="0">
                <a:solidFill>
                  <a:schemeClr val="dk1"/>
                </a:solidFill>
                <a:latin typeface="Roboto Condensed"/>
                <a:ea typeface="Roboto Condensed"/>
                <a:cs typeface="Roboto Condensed"/>
                <a:sym typeface="Roboto Condensed"/>
              </a:rPr>
              <a:t>:</a:t>
            </a:r>
            <a:endParaRPr b="1" dirty="0">
              <a:solidFill>
                <a:schemeClr val="dk1"/>
              </a:solidFill>
              <a:latin typeface="Roboto Condensed"/>
              <a:ea typeface="Roboto Condensed"/>
              <a:cs typeface="Roboto Condensed"/>
              <a:sym typeface="Roboto Condensed"/>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Optional moves &lt;- Calculate the optional moves for the current agent</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While (There is only a single optional move)  do  Fast-forwarding</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For every  move in Optional moves</a:t>
            </a:r>
            <a:endParaRPr dirty="0">
              <a:solidFill>
                <a:schemeClr val="dk1"/>
              </a:solidFill>
              <a:latin typeface="Roboto Condensed Light"/>
              <a:ea typeface="Roboto Condensed Light"/>
              <a:cs typeface="Roboto Condensed Light"/>
              <a:sym typeface="Roboto Condensed Light"/>
            </a:endParaRPr>
          </a:p>
          <a:p>
            <a:pPr marL="1371600" lvl="2" indent="-317500" algn="l" rtl="0">
              <a:lnSpc>
                <a:spcPct val="200000"/>
              </a:lnSpc>
              <a:spcBef>
                <a:spcPts val="0"/>
              </a:spcBef>
              <a:spcAft>
                <a:spcPts val="0"/>
              </a:spcAft>
              <a:buClr>
                <a:schemeClr val="dk1"/>
              </a:buClr>
              <a:buSzPts val="1400"/>
              <a:buFont typeface="Roboto Condensed Light"/>
              <a:buAutoNum type="romanLcPeriod"/>
            </a:pPr>
            <a:r>
              <a:rPr lang="en" dirty="0">
                <a:solidFill>
                  <a:schemeClr val="dk1"/>
                </a:solidFill>
                <a:latin typeface="Roboto Condensed Light"/>
                <a:ea typeface="Roboto Condensed Light"/>
                <a:cs typeface="Roboto Condensed Light"/>
                <a:sym typeface="Roboto Condensed Light"/>
              </a:rPr>
              <a:t>If (The move has to be eliminated) -&gt; add move to the closedList</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Return Optional moves</a:t>
            </a:r>
            <a:endParaRPr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pic>
        <p:nvPicPr>
          <p:cNvPr id="286" name="Google Shape;286;p43"/>
          <p:cNvPicPr preferRelativeResize="0"/>
          <p:nvPr/>
        </p:nvPicPr>
        <p:blipFill>
          <a:blip r:embed="rId3">
            <a:alphaModFix/>
          </a:blip>
          <a:stretch>
            <a:fillRect/>
          </a:stretch>
        </p:blipFill>
        <p:spPr>
          <a:xfrm>
            <a:off x="6039205" y="2766350"/>
            <a:ext cx="3104796" cy="238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ctrTitle"/>
          </p:nvPr>
        </p:nvSpPr>
        <p:spPr>
          <a:xfrm>
            <a:off x="-150" y="-80700"/>
            <a:ext cx="9144000" cy="64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u="sng"/>
              <a:t>Flow Free - Problem Specification </a:t>
            </a:r>
            <a:endParaRPr sz="3200" u="sng"/>
          </a:p>
        </p:txBody>
      </p:sp>
      <p:cxnSp>
        <p:nvCxnSpPr>
          <p:cNvPr id="292" name="Google Shape;292;p44"/>
          <p:cNvCxnSpPr/>
          <p:nvPr/>
        </p:nvCxnSpPr>
        <p:spPr>
          <a:xfrm>
            <a:off x="4569600" y="427700"/>
            <a:ext cx="4574400" cy="0"/>
          </a:xfrm>
          <a:prstGeom prst="straightConnector1">
            <a:avLst/>
          </a:prstGeom>
          <a:noFill/>
          <a:ln w="9525" cap="flat" cmpd="sng">
            <a:solidFill>
              <a:schemeClr val="dk1"/>
            </a:solidFill>
            <a:prstDash val="solid"/>
            <a:round/>
            <a:headEnd type="none" w="med" len="med"/>
            <a:tailEnd type="none" w="med" len="med"/>
          </a:ln>
        </p:spPr>
      </p:cxnSp>
      <p:sp>
        <p:nvSpPr>
          <p:cNvPr id="293" name="Google Shape;293;p44"/>
          <p:cNvSpPr txBox="1"/>
          <p:nvPr/>
        </p:nvSpPr>
        <p:spPr>
          <a:xfrm>
            <a:off x="0" y="339900"/>
            <a:ext cx="9144000" cy="42852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Roboto Condensed"/>
              <a:buChar char="❏"/>
            </a:pPr>
            <a:r>
              <a:rPr lang="en" sz="1600" b="1">
                <a:solidFill>
                  <a:schemeClr val="dk1"/>
                </a:solidFill>
                <a:latin typeface="Roboto Condensed"/>
                <a:ea typeface="Roboto Condensed"/>
                <a:cs typeface="Roboto Condensed"/>
                <a:sym typeface="Roboto Condensed"/>
              </a:rPr>
              <a:t>Shared-Resource (Data Structure)               </a:t>
            </a:r>
            <a:r>
              <a:rPr lang="en" sz="1600">
                <a:solidFill>
                  <a:schemeClr val="dk1"/>
                </a:solidFill>
                <a:latin typeface="Roboto Condensed Light"/>
                <a:ea typeface="Roboto Condensed Light"/>
                <a:cs typeface="Roboto Condensed Light"/>
                <a:sym typeface="Roboto Condensed Light"/>
              </a:rPr>
              <a:t>Dictionary maps</a:t>
            </a:r>
            <a:r>
              <a:rPr lang="en" sz="1600" b="1">
                <a:solidFill>
                  <a:schemeClr val="dk1"/>
                </a:solidFill>
                <a:latin typeface="Roboto Condensed"/>
                <a:ea typeface="Roboto Condensed"/>
                <a:cs typeface="Roboto Condensed"/>
                <a:sym typeface="Roboto Condensed"/>
              </a:rPr>
              <a:t> </a:t>
            </a:r>
            <a:r>
              <a:rPr lang="en" sz="1600">
                <a:solidFill>
                  <a:schemeClr val="dk1"/>
                </a:solidFill>
                <a:latin typeface="Roboto Condensed Light"/>
                <a:ea typeface="Roboto Condensed Light"/>
                <a:cs typeface="Roboto Condensed Light"/>
                <a:sym typeface="Roboto Condensed Light"/>
              </a:rPr>
              <a:t>&lt;Agent,</a:t>
            </a:r>
            <a:r>
              <a:rPr lang="en" sz="1600" b="1">
                <a:solidFill>
                  <a:schemeClr val="dk1"/>
                </a:solidFill>
                <a:latin typeface="Roboto Condensed"/>
                <a:ea typeface="Roboto Condensed"/>
                <a:cs typeface="Roboto Condensed"/>
                <a:sym typeface="Roboto Condensed"/>
              </a:rPr>
              <a:t> </a:t>
            </a:r>
            <a:r>
              <a:rPr lang="en" sz="1600">
                <a:solidFill>
                  <a:schemeClr val="dk1"/>
                </a:solidFill>
                <a:latin typeface="Roboto Condensed Light"/>
                <a:ea typeface="Roboto Condensed Light"/>
                <a:cs typeface="Roboto Condensed Light"/>
                <a:sym typeface="Roboto Condensed Light"/>
              </a:rPr>
              <a:t>min. Priority queue</a:t>
            </a:r>
            <a:r>
              <a:rPr lang="en" sz="1600" b="1">
                <a:solidFill>
                  <a:schemeClr val="dk1"/>
                </a:solidFill>
                <a:latin typeface="Roboto Condensed"/>
                <a:ea typeface="Roboto Condensed"/>
                <a:cs typeface="Roboto Condensed"/>
                <a:sym typeface="Roboto Condensed"/>
              </a:rPr>
              <a:t>  </a:t>
            </a:r>
            <a:r>
              <a:rPr lang="en" sz="1600">
                <a:solidFill>
                  <a:schemeClr val="dk1"/>
                </a:solidFill>
                <a:latin typeface="Roboto Condensed Light"/>
                <a:ea typeface="Roboto Condensed Light"/>
                <a:cs typeface="Roboto Condensed Light"/>
                <a:sym typeface="Roboto Condensed Light"/>
              </a:rPr>
              <a:t>of pending states for agent&gt;. The priority queue ordered regarding the f = g+h value of the pending states.  </a:t>
            </a:r>
            <a:r>
              <a:rPr lang="en" sz="1600" b="1">
                <a:solidFill>
                  <a:schemeClr val="dk1"/>
                </a:solidFill>
                <a:latin typeface="Roboto Condensed"/>
                <a:ea typeface="Roboto Condensed"/>
                <a:cs typeface="Roboto Condensed"/>
                <a:sym typeface="Roboto Condensed"/>
              </a:rPr>
              <a:t>         </a:t>
            </a: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600" b="1">
              <a:solidFill>
                <a:schemeClr val="dk1"/>
              </a:solidFill>
              <a:latin typeface="Roboto Condensed"/>
              <a:ea typeface="Roboto Condensed"/>
              <a:cs typeface="Roboto Condensed"/>
              <a:sym typeface="Roboto Condensed"/>
            </a:endParaRPr>
          </a:p>
          <a:p>
            <a:pPr marL="457200" lvl="0" indent="-330200" algn="l" rtl="0">
              <a:lnSpc>
                <a:spcPct val="150000"/>
              </a:lnSpc>
              <a:spcBef>
                <a:spcPts val="0"/>
              </a:spcBef>
              <a:spcAft>
                <a:spcPts val="0"/>
              </a:spcAft>
              <a:buClr>
                <a:schemeClr val="dk1"/>
              </a:buClr>
              <a:buSzPts val="1600"/>
              <a:buFont typeface="Roboto Condensed"/>
              <a:buChar char="❏"/>
            </a:pPr>
            <a:r>
              <a:rPr lang="en" sz="1600" b="1">
                <a:solidFill>
                  <a:schemeClr val="dk1"/>
                </a:solidFill>
                <a:latin typeface="Roboto Condensed"/>
                <a:ea typeface="Roboto Condensed"/>
                <a:cs typeface="Roboto Condensed"/>
                <a:sym typeface="Roboto Condensed"/>
              </a:rPr>
              <a:t>Mutual-Exclusion Object                </a:t>
            </a:r>
            <a:r>
              <a:rPr lang="en" sz="1600">
                <a:solidFill>
                  <a:schemeClr val="dk1"/>
                </a:solidFill>
                <a:latin typeface="Roboto Condensed Light"/>
                <a:ea typeface="Roboto Condensed Light"/>
                <a:cs typeface="Roboto Condensed Light"/>
                <a:sym typeface="Roboto Condensed Light"/>
              </a:rPr>
              <a:t>A single</a:t>
            </a:r>
            <a:r>
              <a:rPr lang="en" sz="1600" b="1">
                <a:solidFill>
                  <a:schemeClr val="dk1"/>
                </a:solidFill>
                <a:latin typeface="Roboto Condensed"/>
                <a:ea typeface="Roboto Condensed"/>
                <a:cs typeface="Roboto Condensed"/>
                <a:sym typeface="Roboto Condensed"/>
              </a:rPr>
              <a:t> </a:t>
            </a:r>
            <a:r>
              <a:rPr lang="en" sz="1600">
                <a:solidFill>
                  <a:schemeClr val="dk1"/>
                </a:solidFill>
                <a:latin typeface="Roboto Condensed Light"/>
                <a:ea typeface="Roboto Condensed Light"/>
                <a:cs typeface="Roboto Condensed Light"/>
                <a:sym typeface="Roboto Condensed Light"/>
              </a:rPr>
              <a:t>Semaphore, Free of deadlock and starvation.</a:t>
            </a: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600" b="1">
              <a:solidFill>
                <a:schemeClr val="dk1"/>
              </a:solidFill>
              <a:latin typeface="Roboto Condensed"/>
              <a:ea typeface="Roboto Condensed"/>
              <a:cs typeface="Roboto Condensed"/>
              <a:sym typeface="Roboto Condensed"/>
            </a:endParaRPr>
          </a:p>
          <a:p>
            <a:pPr marL="457200" lvl="0" indent="-330200" algn="l" rtl="0">
              <a:lnSpc>
                <a:spcPct val="150000"/>
              </a:lnSpc>
              <a:spcBef>
                <a:spcPts val="0"/>
              </a:spcBef>
              <a:spcAft>
                <a:spcPts val="0"/>
              </a:spcAft>
              <a:buClr>
                <a:schemeClr val="dk1"/>
              </a:buClr>
              <a:buSzPts val="1600"/>
              <a:buFont typeface="Roboto Condensed"/>
              <a:buChar char="❏"/>
            </a:pPr>
            <a:r>
              <a:rPr lang="en" sz="1600" b="1">
                <a:solidFill>
                  <a:schemeClr val="dk1"/>
                </a:solidFill>
                <a:latin typeface="Roboto Condensed"/>
                <a:ea typeface="Roboto Condensed"/>
                <a:cs typeface="Roboto Condensed"/>
                <a:sym typeface="Roboto Condensed"/>
              </a:rPr>
              <a:t>Notifying about global goal state              </a:t>
            </a:r>
            <a:r>
              <a:rPr lang="en" sz="1600">
                <a:solidFill>
                  <a:schemeClr val="dk1"/>
                </a:solidFill>
                <a:latin typeface="Roboto Condensed Light"/>
                <a:ea typeface="Roboto Condensed Light"/>
                <a:cs typeface="Roboto Condensed Light"/>
                <a:sym typeface="Roboto Condensed Light"/>
              </a:rPr>
              <a:t> Using Python’s Event, function as a sleeping flag. In Python it is possible to send signals only to the main thread (</a:t>
            </a:r>
            <a:r>
              <a:rPr lang="en" sz="1100" u="sng">
                <a:solidFill>
                  <a:schemeClr val="hlink"/>
                </a:solidFill>
                <a:hlinkClick r:id="rId3"/>
              </a:rPr>
              <a:t>https://docs.python.org/3/library/threading.html</a:t>
            </a:r>
            <a:r>
              <a:rPr lang="en" sz="1600">
                <a:solidFill>
                  <a:schemeClr val="dk1"/>
                </a:solidFill>
                <a:latin typeface="Roboto Condensed Light"/>
                <a:ea typeface="Roboto Condensed Light"/>
                <a:cs typeface="Roboto Condensed Light"/>
                <a:sym typeface="Roboto Condensed Light"/>
              </a:rPr>
              <a:t>)</a:t>
            </a: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600" b="1">
              <a:solidFill>
                <a:schemeClr val="dk1"/>
              </a:solidFill>
              <a:latin typeface="Roboto Condensed"/>
              <a:ea typeface="Roboto Condensed"/>
              <a:cs typeface="Roboto Condensed"/>
              <a:sym typeface="Roboto Condensed"/>
            </a:endParaRPr>
          </a:p>
          <a:p>
            <a:pPr marL="457200" lvl="0" indent="-330200" algn="l" rtl="0">
              <a:lnSpc>
                <a:spcPct val="150000"/>
              </a:lnSpc>
              <a:spcBef>
                <a:spcPts val="0"/>
              </a:spcBef>
              <a:spcAft>
                <a:spcPts val="0"/>
              </a:spcAft>
              <a:buClr>
                <a:schemeClr val="dk1"/>
              </a:buClr>
              <a:buSzPts val="1600"/>
              <a:buFont typeface="Roboto Condensed"/>
              <a:buChar char="❏"/>
            </a:pPr>
            <a:r>
              <a:rPr lang="en" sz="1600" b="1">
                <a:solidFill>
                  <a:schemeClr val="dk1"/>
                </a:solidFill>
                <a:latin typeface="Roboto Condensed"/>
                <a:ea typeface="Roboto Condensed"/>
                <a:cs typeface="Roboto Condensed"/>
                <a:sym typeface="Roboto Condensed"/>
              </a:rPr>
              <a:t>Prioritizing states contains complete flows of other agents            </a:t>
            </a:r>
            <a:r>
              <a:rPr lang="en" sz="1600">
                <a:solidFill>
                  <a:schemeClr val="dk1"/>
                </a:solidFill>
                <a:latin typeface="Roboto Condensed Light"/>
                <a:ea typeface="Roboto Condensed Light"/>
                <a:cs typeface="Roboto Condensed Light"/>
                <a:sym typeface="Roboto Condensed Light"/>
              </a:rPr>
              <a:t> By setting g_value = 0 for the state that is sent to them.</a:t>
            </a:r>
            <a:endParaRPr sz="1600" b="1">
              <a:solidFill>
                <a:schemeClr val="dk1"/>
              </a:solidFill>
              <a:latin typeface="Roboto Condensed"/>
              <a:ea typeface="Roboto Condensed"/>
              <a:cs typeface="Roboto Condensed"/>
              <a:sym typeface="Roboto Condensed"/>
            </a:endParaRPr>
          </a:p>
          <a:p>
            <a:pPr marL="457200" lvl="0" indent="-330200" algn="l" rtl="0">
              <a:lnSpc>
                <a:spcPct val="150000"/>
              </a:lnSpc>
              <a:spcBef>
                <a:spcPts val="0"/>
              </a:spcBef>
              <a:spcAft>
                <a:spcPts val="0"/>
              </a:spcAft>
              <a:buClr>
                <a:schemeClr val="dk1"/>
              </a:buClr>
              <a:buSzPts val="1600"/>
              <a:buFont typeface="Roboto Condensed"/>
              <a:buChar char="❏"/>
            </a:pPr>
            <a:r>
              <a:rPr lang="en" sz="1600" b="1">
                <a:solidFill>
                  <a:schemeClr val="dk1"/>
                </a:solidFill>
                <a:latin typeface="Roboto Condensed"/>
                <a:ea typeface="Roboto Condensed"/>
                <a:cs typeface="Roboto Condensed"/>
                <a:sym typeface="Roboto Condensed"/>
              </a:rPr>
              <a:t>g value and h value              g: </a:t>
            </a:r>
            <a:r>
              <a:rPr lang="en" sz="1600">
                <a:solidFill>
                  <a:schemeClr val="dk1"/>
                </a:solidFill>
                <a:latin typeface="Roboto Condensed Light"/>
                <a:ea typeface="Roboto Condensed Light"/>
                <a:cs typeface="Roboto Condensed Light"/>
                <a:sym typeface="Roboto Condensed Light"/>
              </a:rPr>
              <a:t>#moves executed only by the current agent (not include Forced-moves).</a:t>
            </a:r>
            <a:endParaRPr sz="1600">
              <a:solidFill>
                <a:schemeClr val="dk1"/>
              </a:solidFill>
              <a:latin typeface="Roboto Condensed Light"/>
              <a:ea typeface="Roboto Condensed Light"/>
              <a:cs typeface="Roboto Condensed Light"/>
              <a:sym typeface="Roboto Condensed Light"/>
            </a:endParaRPr>
          </a:p>
          <a:p>
            <a:pPr marL="457200" lvl="0" indent="0" algn="l" rtl="0">
              <a:lnSpc>
                <a:spcPct val="150000"/>
              </a:lnSpc>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				         </a:t>
            </a:r>
            <a:r>
              <a:rPr lang="en" sz="1600" b="1">
                <a:solidFill>
                  <a:schemeClr val="dk1"/>
                </a:solidFill>
                <a:latin typeface="Roboto Condensed"/>
                <a:ea typeface="Roboto Condensed"/>
                <a:cs typeface="Roboto Condensed"/>
                <a:sym typeface="Roboto Condensed"/>
              </a:rPr>
              <a:t>h:</a:t>
            </a:r>
            <a:r>
              <a:rPr lang="en" sz="1600">
                <a:solidFill>
                  <a:schemeClr val="dk1"/>
                </a:solidFill>
                <a:latin typeface="Roboto Condensed Light"/>
                <a:ea typeface="Roboto Condensed Light"/>
                <a:cs typeface="Roboto Condensed Light"/>
                <a:sym typeface="Roboto Condensed Light"/>
              </a:rPr>
              <a:t> #empty squares in the state</a:t>
            </a:r>
            <a:endParaRPr sz="1600">
              <a:solidFill>
                <a:schemeClr val="dk1"/>
              </a:solidFill>
              <a:latin typeface="Roboto Condensed Light"/>
              <a:ea typeface="Roboto Condensed Light"/>
              <a:cs typeface="Roboto Condensed Light"/>
              <a:sym typeface="Roboto Condensed Light"/>
            </a:endParaRPr>
          </a:p>
          <a:p>
            <a:pPr marL="457200" lvl="0" indent="0" algn="l" rtl="0">
              <a:lnSpc>
                <a:spcPct val="150000"/>
              </a:lnSpc>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In the example taken from </a:t>
            </a:r>
            <a:r>
              <a:rPr lang="en" sz="1100" u="sng">
                <a:solidFill>
                  <a:schemeClr val="hlink"/>
                </a:solidFill>
                <a:hlinkClick r:id="rId4"/>
              </a:rPr>
              <a:t>https://mzucker.github.io/2016/08/28/flow-solver.html</a:t>
            </a:r>
            <a:r>
              <a:rPr lang="en" sz="1600">
                <a:solidFill>
                  <a:schemeClr val="dk1"/>
                </a:solidFill>
                <a:latin typeface="Roboto Condensed Light"/>
                <a:ea typeface="Roboto Condensed Light"/>
                <a:cs typeface="Roboto Condensed Light"/>
                <a:sym typeface="Roboto Condensed Light"/>
              </a:rPr>
              <a:t>: g(s) = 1, h(s) = 8</a:t>
            </a: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600" b="1">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cxnSp>
        <p:nvCxnSpPr>
          <p:cNvPr id="294" name="Google Shape;294;p44"/>
          <p:cNvCxnSpPr/>
          <p:nvPr/>
        </p:nvCxnSpPr>
        <p:spPr>
          <a:xfrm>
            <a:off x="3322525" y="595450"/>
            <a:ext cx="567600" cy="2400"/>
          </a:xfrm>
          <a:prstGeom prst="straightConnector1">
            <a:avLst/>
          </a:prstGeom>
          <a:noFill/>
          <a:ln w="38100" cap="flat" cmpd="sng">
            <a:solidFill>
              <a:schemeClr val="dk2"/>
            </a:solidFill>
            <a:prstDash val="solid"/>
            <a:round/>
            <a:headEnd type="none" w="med" len="med"/>
            <a:tailEnd type="triangle" w="med" len="med"/>
          </a:ln>
        </p:spPr>
      </p:cxnSp>
      <p:cxnSp>
        <p:nvCxnSpPr>
          <p:cNvPr id="295" name="Google Shape;295;p44"/>
          <p:cNvCxnSpPr/>
          <p:nvPr/>
        </p:nvCxnSpPr>
        <p:spPr>
          <a:xfrm>
            <a:off x="2636725" y="1662250"/>
            <a:ext cx="567600" cy="2400"/>
          </a:xfrm>
          <a:prstGeom prst="straightConnector1">
            <a:avLst/>
          </a:prstGeom>
          <a:noFill/>
          <a:ln w="38100" cap="flat" cmpd="sng">
            <a:solidFill>
              <a:schemeClr val="dk2"/>
            </a:solidFill>
            <a:prstDash val="solid"/>
            <a:round/>
            <a:headEnd type="none" w="med" len="med"/>
            <a:tailEnd type="triangle" w="med" len="med"/>
          </a:ln>
        </p:spPr>
      </p:cxnSp>
      <p:cxnSp>
        <p:nvCxnSpPr>
          <p:cNvPr id="296" name="Google Shape;296;p44"/>
          <p:cNvCxnSpPr/>
          <p:nvPr/>
        </p:nvCxnSpPr>
        <p:spPr>
          <a:xfrm>
            <a:off x="3280525" y="2409275"/>
            <a:ext cx="567600" cy="2400"/>
          </a:xfrm>
          <a:prstGeom prst="straightConnector1">
            <a:avLst/>
          </a:prstGeom>
          <a:noFill/>
          <a:ln w="38100" cap="flat" cmpd="sng">
            <a:solidFill>
              <a:schemeClr val="dk2"/>
            </a:solidFill>
            <a:prstDash val="solid"/>
            <a:round/>
            <a:headEnd type="none" w="med" len="med"/>
            <a:tailEnd type="triangle" w="med" len="med"/>
          </a:ln>
        </p:spPr>
      </p:cxnSp>
      <p:cxnSp>
        <p:nvCxnSpPr>
          <p:cNvPr id="297" name="Google Shape;297;p44"/>
          <p:cNvCxnSpPr/>
          <p:nvPr/>
        </p:nvCxnSpPr>
        <p:spPr>
          <a:xfrm>
            <a:off x="5337925" y="3476075"/>
            <a:ext cx="567600" cy="2400"/>
          </a:xfrm>
          <a:prstGeom prst="straightConnector1">
            <a:avLst/>
          </a:prstGeom>
          <a:noFill/>
          <a:ln w="38100" cap="flat" cmpd="sng">
            <a:solidFill>
              <a:schemeClr val="dk2"/>
            </a:solidFill>
            <a:prstDash val="solid"/>
            <a:round/>
            <a:headEnd type="none" w="med" len="med"/>
            <a:tailEnd type="triangle" w="med" len="med"/>
          </a:ln>
        </p:spPr>
      </p:cxnSp>
      <p:cxnSp>
        <p:nvCxnSpPr>
          <p:cNvPr id="298" name="Google Shape;298;p44"/>
          <p:cNvCxnSpPr/>
          <p:nvPr/>
        </p:nvCxnSpPr>
        <p:spPr>
          <a:xfrm>
            <a:off x="2137525" y="4161875"/>
            <a:ext cx="567600" cy="2400"/>
          </a:xfrm>
          <a:prstGeom prst="straightConnector1">
            <a:avLst/>
          </a:prstGeom>
          <a:noFill/>
          <a:ln w="38100" cap="flat" cmpd="sng">
            <a:solidFill>
              <a:schemeClr val="dk2"/>
            </a:solidFill>
            <a:prstDash val="solid"/>
            <a:round/>
            <a:headEnd type="none" w="med" len="med"/>
            <a:tailEnd type="triangle" w="med" len="med"/>
          </a:ln>
        </p:spPr>
      </p:cxnSp>
      <p:pic>
        <p:nvPicPr>
          <p:cNvPr id="299" name="Google Shape;299;p44"/>
          <p:cNvPicPr preferRelativeResize="0"/>
          <p:nvPr/>
        </p:nvPicPr>
        <p:blipFill>
          <a:blip r:embed="rId5">
            <a:alphaModFix/>
          </a:blip>
          <a:stretch>
            <a:fillRect/>
          </a:stretch>
        </p:blipFill>
        <p:spPr>
          <a:xfrm>
            <a:off x="7454155" y="4392706"/>
            <a:ext cx="1134036" cy="7483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Overview</a:t>
            </a:r>
            <a:endParaRPr/>
          </a:p>
        </p:txBody>
      </p:sp>
      <p:sp>
        <p:nvSpPr>
          <p:cNvPr id="146" name="Google Shape;146;p27"/>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Background</a:t>
            </a:r>
            <a:endParaRPr/>
          </a:p>
        </p:txBody>
      </p:sp>
      <p:sp>
        <p:nvSpPr>
          <p:cNvPr id="147" name="Google Shape;147;p27"/>
          <p:cNvSpPr txBox="1">
            <a:spLocks noGrp="1"/>
          </p:cNvSpPr>
          <p:nvPr>
            <p:ph type="subTitle" idx="1"/>
          </p:nvPr>
        </p:nvSpPr>
        <p:spPr>
          <a:xfrm>
            <a:off x="-7650" y="656475"/>
            <a:ext cx="26400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t>Introduction, Related Work, Platform, Motivation</a:t>
            </a:r>
            <a:endParaRPr sz="1000"/>
          </a:p>
        </p:txBody>
      </p:sp>
      <p:sp>
        <p:nvSpPr>
          <p:cNvPr id="148" name="Google Shape;148;p27"/>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Multiagent Parallel Distributed A*</a:t>
            </a:r>
            <a:endParaRPr/>
          </a:p>
        </p:txBody>
      </p:sp>
      <p:sp>
        <p:nvSpPr>
          <p:cNvPr id="149" name="Google Shape;149;p27"/>
          <p:cNvSpPr txBox="1">
            <a:spLocks noGrp="1"/>
          </p:cNvSpPr>
          <p:nvPr>
            <p:ph type="subTitle" idx="13"/>
          </p:nvPr>
        </p:nvSpPr>
        <p:spPr>
          <a:xfrm>
            <a:off x="-7650" y="1622675"/>
            <a:ext cx="25317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t>Description, Algorithm, Free Flow Specification</a:t>
            </a:r>
            <a:endParaRPr sz="1000"/>
          </a:p>
        </p:txBody>
      </p:sp>
      <p:sp>
        <p:nvSpPr>
          <p:cNvPr id="150" name="Google Shape;150;p27"/>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1" name="Google Shape;151;p27"/>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2" name="Google Shape;152;p27"/>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3" name="Google Shape;153;p27"/>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27"/>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27"/>
          <p:cNvSpPr txBox="1">
            <a:spLocks noGrp="1"/>
          </p:cNvSpPr>
          <p:nvPr>
            <p:ph type="title" idx="6"/>
          </p:nvPr>
        </p:nvSpPr>
        <p:spPr>
          <a:xfrm>
            <a:off x="5758283" y="153071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56" name="Google Shape;156;p27"/>
          <p:cNvSpPr txBox="1">
            <a:spLocks noGrp="1"/>
          </p:cNvSpPr>
          <p:nvPr>
            <p:ph type="title" idx="7"/>
          </p:nvPr>
        </p:nvSpPr>
        <p:spPr>
          <a:xfrm>
            <a:off x="5785758" y="248847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57" name="Google Shape;157;p27"/>
          <p:cNvSpPr txBox="1">
            <a:spLocks noGrp="1"/>
          </p:cNvSpPr>
          <p:nvPr>
            <p:ph type="title" idx="8"/>
          </p:nvPr>
        </p:nvSpPr>
        <p:spPr>
          <a:xfrm>
            <a:off x="5845808" y="3370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58" name="Google Shape;158;p27"/>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Technical Aspects</a:t>
            </a:r>
            <a:endParaRPr/>
          </a:p>
        </p:txBody>
      </p:sp>
      <p:sp>
        <p:nvSpPr>
          <p:cNvPr id="159" name="Google Shape;159;p27"/>
          <p:cNvSpPr txBox="1">
            <a:spLocks noGrp="1"/>
          </p:cNvSpPr>
          <p:nvPr>
            <p:ph type="subTitle" idx="15"/>
          </p:nvPr>
        </p:nvSpPr>
        <p:spPr>
          <a:xfrm>
            <a:off x="125702" y="2596150"/>
            <a:ext cx="23724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dirty="0"/>
              <a:t>Flow Diagram, High-level UML,Modules </a:t>
            </a:r>
            <a:endParaRPr sz="1000" dirty="0"/>
          </a:p>
        </p:txBody>
      </p:sp>
      <p:sp>
        <p:nvSpPr>
          <p:cNvPr id="160" name="Google Shape;160;p27"/>
          <p:cNvSpPr txBox="1">
            <a:spLocks noGrp="1"/>
          </p:cNvSpPr>
          <p:nvPr>
            <p:ph type="ctrTitle" idx="16"/>
          </p:nvPr>
        </p:nvSpPr>
        <p:spPr>
          <a:xfrm>
            <a:off x="6811550" y="1317975"/>
            <a:ext cx="1415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Optimizations</a:t>
            </a:r>
            <a:endParaRPr/>
          </a:p>
        </p:txBody>
      </p:sp>
      <p:sp>
        <p:nvSpPr>
          <p:cNvPr id="161" name="Google Shape;161;p27"/>
          <p:cNvSpPr txBox="1">
            <a:spLocks noGrp="1"/>
          </p:cNvSpPr>
          <p:nvPr>
            <p:ph type="subTitle" idx="17"/>
          </p:nvPr>
        </p:nvSpPr>
        <p:spPr>
          <a:xfrm>
            <a:off x="6435350" y="1772800"/>
            <a:ext cx="2640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Dead-ends Detection, Stranded Colors and Regions, Chokepoints Detection, Fast-forwarding</a:t>
            </a:r>
            <a:endParaRPr sz="1000"/>
          </a:p>
        </p:txBody>
      </p:sp>
      <p:sp>
        <p:nvSpPr>
          <p:cNvPr id="162" name="Google Shape;162;p27"/>
          <p:cNvSpPr txBox="1">
            <a:spLocks noGrp="1"/>
          </p:cNvSpPr>
          <p:nvPr>
            <p:ph type="ctrTitle" idx="18"/>
          </p:nvPr>
        </p:nvSpPr>
        <p:spPr>
          <a:xfrm>
            <a:off x="6887750" y="2341900"/>
            <a:ext cx="1415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Observations</a:t>
            </a:r>
            <a:endParaRPr/>
          </a:p>
        </p:txBody>
      </p:sp>
      <p:sp>
        <p:nvSpPr>
          <p:cNvPr id="163" name="Google Shape;163;p27"/>
          <p:cNvSpPr txBox="1">
            <a:spLocks noGrp="1"/>
          </p:cNvSpPr>
          <p:nvPr>
            <p:ph type="subTitle" idx="19"/>
          </p:nvPr>
        </p:nvSpPr>
        <p:spPr>
          <a:xfrm>
            <a:off x="6602497" y="2757850"/>
            <a:ext cx="2253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Experimental Measurements, Findings</a:t>
            </a:r>
            <a:endParaRPr sz="1000" dirty="0"/>
          </a:p>
        </p:txBody>
      </p:sp>
      <p:sp>
        <p:nvSpPr>
          <p:cNvPr id="164" name="Google Shape;164;p27"/>
          <p:cNvSpPr txBox="1">
            <a:spLocks noGrp="1"/>
          </p:cNvSpPr>
          <p:nvPr>
            <p:ph type="ctrTitle" idx="20"/>
          </p:nvPr>
        </p:nvSpPr>
        <p:spPr>
          <a:xfrm>
            <a:off x="6887758" y="32779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165" name="Google Shape;165;p27"/>
          <p:cNvSpPr txBox="1">
            <a:spLocks noGrp="1"/>
          </p:cNvSpPr>
          <p:nvPr>
            <p:ph type="title" idx="8"/>
          </p:nvPr>
        </p:nvSpPr>
        <p:spPr>
          <a:xfrm>
            <a:off x="5845808" y="42844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sp>
        <p:nvSpPr>
          <p:cNvPr id="166" name="Google Shape;166;p27"/>
          <p:cNvSpPr txBox="1">
            <a:spLocks noGrp="1"/>
          </p:cNvSpPr>
          <p:nvPr>
            <p:ph type="ctrTitle" idx="20"/>
          </p:nvPr>
        </p:nvSpPr>
        <p:spPr>
          <a:xfrm>
            <a:off x="6887758" y="4192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Technical Aspects</a:t>
            </a:r>
            <a:endParaRPr/>
          </a:p>
        </p:txBody>
      </p:sp>
      <p:sp>
        <p:nvSpPr>
          <p:cNvPr id="305" name="Google Shape;305;p45"/>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06" name="Google Shape;306;p45"/>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07" name="Google Shape;307;p4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Flow Diagram, High-level UML,Modules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6"/>
          <p:cNvSpPr txBox="1">
            <a:spLocks noGrp="1"/>
          </p:cNvSpPr>
          <p:nvPr>
            <p:ph type="ctrTitle"/>
          </p:nvPr>
        </p:nvSpPr>
        <p:spPr>
          <a:xfrm>
            <a:off x="1964851" y="-1805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Flow - Diagram</a:t>
            </a:r>
            <a:endParaRPr sz="3200" u="sng"/>
          </a:p>
        </p:txBody>
      </p:sp>
      <p:pic>
        <p:nvPicPr>
          <p:cNvPr id="313" name="Google Shape;313;p46"/>
          <p:cNvPicPr preferRelativeResize="0"/>
          <p:nvPr/>
        </p:nvPicPr>
        <p:blipFill rotWithShape="1">
          <a:blip r:embed="rId3">
            <a:alphaModFix/>
          </a:blip>
          <a:srcRect l="11368" t="12019" r="28227" b="14870"/>
          <a:stretch/>
        </p:blipFill>
        <p:spPr>
          <a:xfrm>
            <a:off x="381750" y="415100"/>
            <a:ext cx="1583100" cy="1769424"/>
          </a:xfrm>
          <a:prstGeom prst="rect">
            <a:avLst/>
          </a:prstGeom>
          <a:noFill/>
          <a:ln>
            <a:noFill/>
          </a:ln>
        </p:spPr>
      </p:pic>
      <p:pic>
        <p:nvPicPr>
          <p:cNvPr id="314" name="Google Shape;314;p46"/>
          <p:cNvPicPr preferRelativeResize="0"/>
          <p:nvPr/>
        </p:nvPicPr>
        <p:blipFill>
          <a:blip r:embed="rId4">
            <a:alphaModFix/>
          </a:blip>
          <a:stretch>
            <a:fillRect/>
          </a:stretch>
        </p:blipFill>
        <p:spPr>
          <a:xfrm>
            <a:off x="2656838" y="2184525"/>
            <a:ext cx="1953424" cy="1843126"/>
          </a:xfrm>
          <a:prstGeom prst="rect">
            <a:avLst/>
          </a:prstGeom>
          <a:noFill/>
          <a:ln>
            <a:noFill/>
          </a:ln>
        </p:spPr>
      </p:pic>
      <p:sp>
        <p:nvSpPr>
          <p:cNvPr id="315" name="Google Shape;315;p46"/>
          <p:cNvSpPr/>
          <p:nvPr/>
        </p:nvSpPr>
        <p:spPr>
          <a:xfrm rot="1605876">
            <a:off x="1921554" y="1692035"/>
            <a:ext cx="1964577" cy="275708"/>
          </a:xfrm>
          <a:prstGeom prst="rightArrow">
            <a:avLst>
              <a:gd name="adj1" fmla="val 50000"/>
              <a:gd name="adj2" fmla="val 50000"/>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6"/>
          <p:cNvSpPr/>
          <p:nvPr/>
        </p:nvSpPr>
        <p:spPr>
          <a:xfrm rot="1606298">
            <a:off x="1979123" y="2044159"/>
            <a:ext cx="855838" cy="267926"/>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6"/>
          <p:cNvSpPr/>
          <p:nvPr/>
        </p:nvSpPr>
        <p:spPr>
          <a:xfrm rot="2702598">
            <a:off x="1019123" y="2750770"/>
            <a:ext cx="1964555" cy="275772"/>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6"/>
          <p:cNvSpPr/>
          <p:nvPr/>
        </p:nvSpPr>
        <p:spPr>
          <a:xfrm rot="1630033">
            <a:off x="1547431" y="2604551"/>
            <a:ext cx="2438298" cy="274646"/>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6"/>
          <p:cNvSpPr/>
          <p:nvPr/>
        </p:nvSpPr>
        <p:spPr>
          <a:xfrm rot="-1320634">
            <a:off x="4267454" y="1930837"/>
            <a:ext cx="1419242" cy="572522"/>
          </a:xfrm>
          <a:prstGeom prst="lef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46"/>
          <p:cNvPicPr preferRelativeResize="0"/>
          <p:nvPr/>
        </p:nvPicPr>
        <p:blipFill>
          <a:blip r:embed="rId5">
            <a:alphaModFix/>
          </a:blip>
          <a:stretch>
            <a:fillRect/>
          </a:stretch>
        </p:blipFill>
        <p:spPr>
          <a:xfrm>
            <a:off x="6183848" y="415111"/>
            <a:ext cx="1583101" cy="1394341"/>
          </a:xfrm>
          <a:prstGeom prst="rect">
            <a:avLst/>
          </a:prstGeom>
          <a:noFill/>
          <a:ln>
            <a:noFill/>
          </a:ln>
        </p:spPr>
      </p:pic>
      <p:cxnSp>
        <p:nvCxnSpPr>
          <p:cNvPr id="321" name="Google Shape;321;p46"/>
          <p:cNvCxnSpPr>
            <a:endCxn id="322" idx="1"/>
          </p:cNvCxnSpPr>
          <p:nvPr/>
        </p:nvCxnSpPr>
        <p:spPr>
          <a:xfrm>
            <a:off x="4491225" y="3934187"/>
            <a:ext cx="2805600" cy="324600"/>
          </a:xfrm>
          <a:prstGeom prst="straightConnector1">
            <a:avLst/>
          </a:prstGeom>
          <a:noFill/>
          <a:ln w="38100" cap="flat" cmpd="sng">
            <a:solidFill>
              <a:srgbClr val="000000"/>
            </a:solidFill>
            <a:prstDash val="dashDot"/>
            <a:round/>
            <a:headEnd type="none" w="med" len="med"/>
            <a:tailEnd type="triangle" w="med" len="med"/>
          </a:ln>
        </p:spPr>
      </p:cxnSp>
      <p:sp>
        <p:nvSpPr>
          <p:cNvPr id="323" name="Google Shape;323;p46"/>
          <p:cNvSpPr txBox="1"/>
          <p:nvPr/>
        </p:nvSpPr>
        <p:spPr>
          <a:xfrm rot="408832">
            <a:off x="4500478" y="3761890"/>
            <a:ext cx="2692921" cy="32451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Global Goal State has been found</a:t>
            </a:r>
            <a:endParaRPr b="1">
              <a:latin typeface="Roboto Condensed"/>
              <a:ea typeface="Roboto Condensed"/>
              <a:cs typeface="Roboto Condensed"/>
              <a:sym typeface="Roboto Condensed"/>
            </a:endParaRPr>
          </a:p>
        </p:txBody>
      </p:sp>
      <p:pic>
        <p:nvPicPr>
          <p:cNvPr id="324" name="Google Shape;324;p46"/>
          <p:cNvPicPr preferRelativeResize="0"/>
          <p:nvPr/>
        </p:nvPicPr>
        <p:blipFill rotWithShape="1">
          <a:blip r:embed="rId6">
            <a:alphaModFix/>
          </a:blip>
          <a:srcRect l="12387" t="12985" r="27476" b="17464"/>
          <a:stretch/>
        </p:blipFill>
        <p:spPr>
          <a:xfrm>
            <a:off x="7296825" y="3420775"/>
            <a:ext cx="1583100" cy="1690776"/>
          </a:xfrm>
          <a:prstGeom prst="rect">
            <a:avLst/>
          </a:prstGeom>
          <a:noFill/>
          <a:ln>
            <a:noFill/>
          </a:ln>
        </p:spPr>
      </p:pic>
      <p:sp>
        <p:nvSpPr>
          <p:cNvPr id="325" name="Google Shape;325;p46"/>
          <p:cNvSpPr txBox="1"/>
          <p:nvPr/>
        </p:nvSpPr>
        <p:spPr>
          <a:xfrm rot="-1889">
            <a:off x="627309" y="130252"/>
            <a:ext cx="10920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Main Thread</a:t>
            </a:r>
            <a:endParaRPr b="1">
              <a:latin typeface="Roboto Condensed"/>
              <a:ea typeface="Roboto Condensed"/>
              <a:cs typeface="Roboto Condensed"/>
              <a:sym typeface="Roboto Condensed"/>
            </a:endParaRPr>
          </a:p>
        </p:txBody>
      </p:sp>
      <p:sp>
        <p:nvSpPr>
          <p:cNvPr id="326" name="Google Shape;326;p46"/>
          <p:cNvSpPr txBox="1"/>
          <p:nvPr/>
        </p:nvSpPr>
        <p:spPr>
          <a:xfrm rot="-1889">
            <a:off x="7485309" y="3102052"/>
            <a:ext cx="10920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Main Thread</a:t>
            </a:r>
            <a:endParaRPr b="1">
              <a:latin typeface="Roboto Condensed"/>
              <a:ea typeface="Roboto Condensed"/>
              <a:cs typeface="Roboto Condensed"/>
              <a:sym typeface="Roboto Condensed"/>
            </a:endParaRPr>
          </a:p>
        </p:txBody>
      </p:sp>
      <p:pic>
        <p:nvPicPr>
          <p:cNvPr id="327" name="Google Shape;327;p46"/>
          <p:cNvPicPr preferRelativeResize="0"/>
          <p:nvPr/>
        </p:nvPicPr>
        <p:blipFill rotWithShape="1">
          <a:blip r:embed="rId7">
            <a:alphaModFix/>
          </a:blip>
          <a:srcRect l="31020"/>
          <a:stretch/>
        </p:blipFill>
        <p:spPr>
          <a:xfrm>
            <a:off x="5676462" y="1356800"/>
            <a:ext cx="435118" cy="946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7"/>
          <p:cNvSpPr txBox="1">
            <a:spLocks noGrp="1"/>
          </p:cNvSpPr>
          <p:nvPr>
            <p:ph type="ctrTitle"/>
          </p:nvPr>
        </p:nvSpPr>
        <p:spPr>
          <a:xfrm>
            <a:off x="1888650" y="-104350"/>
            <a:ext cx="5214300" cy="52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High-Level UML - Part 1</a:t>
            </a:r>
            <a:endParaRPr/>
          </a:p>
        </p:txBody>
      </p:sp>
      <p:pic>
        <p:nvPicPr>
          <p:cNvPr id="333" name="Google Shape;333;p47"/>
          <p:cNvPicPr preferRelativeResize="0"/>
          <p:nvPr/>
        </p:nvPicPr>
        <p:blipFill>
          <a:blip r:embed="rId3">
            <a:alphaModFix/>
          </a:blip>
          <a:stretch>
            <a:fillRect/>
          </a:stretch>
        </p:blipFill>
        <p:spPr>
          <a:xfrm>
            <a:off x="0" y="322825"/>
            <a:ext cx="9144002" cy="4820675"/>
          </a:xfrm>
          <a:prstGeom prst="rect">
            <a:avLst/>
          </a:prstGeom>
          <a:noFill/>
          <a:ln>
            <a:noFill/>
          </a:ln>
        </p:spPr>
      </p:pic>
      <p:sp>
        <p:nvSpPr>
          <p:cNvPr id="334" name="Google Shape;334;p47"/>
          <p:cNvSpPr txBox="1"/>
          <p:nvPr/>
        </p:nvSpPr>
        <p:spPr>
          <a:xfrm>
            <a:off x="8217175" y="1578425"/>
            <a:ext cx="1054500" cy="52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oboto Condensed"/>
                <a:ea typeface="Roboto Condensed"/>
                <a:cs typeface="Roboto Condensed"/>
                <a:sym typeface="Roboto Condensed"/>
              </a:rPr>
              <a:t>Board</a:t>
            </a:r>
            <a:endParaRPr sz="2400" b="1">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8"/>
          <p:cNvSpPr txBox="1">
            <a:spLocks noGrp="1"/>
          </p:cNvSpPr>
          <p:nvPr>
            <p:ph type="ctrTitle"/>
          </p:nvPr>
        </p:nvSpPr>
        <p:spPr>
          <a:xfrm>
            <a:off x="1888650" y="-104350"/>
            <a:ext cx="5214300" cy="52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High-Level UML - Part 2</a:t>
            </a:r>
            <a:endParaRPr/>
          </a:p>
        </p:txBody>
      </p:sp>
      <p:pic>
        <p:nvPicPr>
          <p:cNvPr id="1026" name="Picture 2" descr="https://lh3.googleusercontent.com/pyJIS-Un6lWNoYbxyvbIDPzG_c2HyKrFbWzbOTIF2-ZJrgi1xEli82o9G6TnwLV-Kww8_AbDtoLBbmJR2bMEJjgFiRL7-bQIujzQUeS6l_f2ZRElqXTv3IzDzKer04-2NswhNqkbrXw">
            <a:extLst>
              <a:ext uri="{FF2B5EF4-FFF2-40B4-BE49-F238E27FC236}">
                <a16:creationId xmlns:a16="http://schemas.microsoft.com/office/drawing/2014/main" id="{FAF5B903-C692-4F98-8CDD-B7A1838AD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5151"/>
            <a:ext cx="9067800" cy="4642149"/>
          </a:xfrm>
          <a:prstGeom prst="rect">
            <a:avLst/>
          </a:prstGeom>
          <a:noFill/>
          <a:extLst>
            <a:ext uri="{909E8E84-426E-40DD-AFC4-6F175D3DCCD1}">
              <a14:hiddenFill xmlns:a14="http://schemas.microsoft.com/office/drawing/2010/main">
                <a:solidFill>
                  <a:srgbClr val="FFFFFF"/>
                </a:solidFill>
              </a14:hiddenFill>
            </a:ext>
          </a:extLst>
        </p:spPr>
      </p:pic>
      <p:sp>
        <p:nvSpPr>
          <p:cNvPr id="341" name="Google Shape;341;p48"/>
          <p:cNvSpPr txBox="1"/>
          <p:nvPr/>
        </p:nvSpPr>
        <p:spPr>
          <a:xfrm>
            <a:off x="-121325" y="2355950"/>
            <a:ext cx="1054500" cy="52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latin typeface="Roboto Condensed"/>
                <a:ea typeface="Roboto Condensed"/>
                <a:cs typeface="Roboto Condensed"/>
                <a:sym typeface="Roboto Condensed"/>
              </a:rPr>
              <a:t>Agent</a:t>
            </a:r>
            <a:endParaRPr sz="2400" b="1" dirty="0">
              <a:latin typeface="Roboto Condensed"/>
              <a:ea typeface="Roboto Condensed"/>
              <a:cs typeface="Roboto Condensed"/>
              <a:sym typeface="Roboto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9"/>
          <p:cNvSpPr txBox="1">
            <a:spLocks noGrp="1"/>
          </p:cNvSpPr>
          <p:nvPr>
            <p:ph type="ctrTitle"/>
          </p:nvPr>
        </p:nvSpPr>
        <p:spPr>
          <a:xfrm>
            <a:off x="1964851" y="-1805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FlowFreeThreads  Module</a:t>
            </a:r>
            <a:endParaRPr sz="3200" u="sng"/>
          </a:p>
        </p:txBody>
      </p:sp>
      <p:sp>
        <p:nvSpPr>
          <p:cNvPr id="347" name="Google Shape;347;p49"/>
          <p:cNvSpPr txBox="1"/>
          <p:nvPr/>
        </p:nvSpPr>
        <p:spPr>
          <a:xfrm>
            <a:off x="0" y="385625"/>
            <a:ext cx="3236100" cy="46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u="sng">
                <a:latin typeface="Roboto Condensed"/>
                <a:ea typeface="Roboto Condensed"/>
                <a:cs typeface="Roboto Condensed"/>
                <a:sym typeface="Roboto Condensed"/>
              </a:rPr>
              <a:t>Global</a:t>
            </a:r>
            <a:r>
              <a:rPr lang="en" sz="2200" b="1">
                <a:latin typeface="Roboto Condensed"/>
                <a:ea typeface="Roboto Condensed"/>
                <a:cs typeface="Roboto Condensed"/>
                <a:sym typeface="Roboto Condensed"/>
              </a:rPr>
              <a:t>:</a:t>
            </a:r>
            <a:endParaRPr sz="2200" b="1">
              <a:latin typeface="Roboto Condensed"/>
              <a:ea typeface="Roboto Condensed"/>
              <a:cs typeface="Roboto Condensed"/>
              <a:sym typeface="Roboto Condensed"/>
            </a:endParaRPr>
          </a:p>
          <a:p>
            <a:pPr marL="0" lvl="0" indent="0" algn="l" rtl="0">
              <a:spcBef>
                <a:spcPts val="0"/>
              </a:spcBef>
              <a:spcAft>
                <a:spcPts val="0"/>
              </a:spcAft>
              <a:buNone/>
            </a:pPr>
            <a:r>
              <a:rPr lang="en" sz="2200" u="sng">
                <a:latin typeface="Roboto Condensed Light"/>
                <a:ea typeface="Roboto Condensed Light"/>
                <a:cs typeface="Roboto Condensed Light"/>
                <a:sym typeface="Roboto Condensed Light"/>
              </a:rPr>
              <a:t>Attributes/Fields</a:t>
            </a:r>
            <a:r>
              <a:rPr lang="en" sz="2200">
                <a:latin typeface="Roboto Condensed Light"/>
                <a:ea typeface="Roboto Condensed Light"/>
                <a:cs typeface="Roboto Condensed Light"/>
                <a:sym typeface="Roboto Condensed Light"/>
              </a:rPr>
              <a:t>-</a:t>
            </a:r>
            <a:endParaRPr sz="22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Threads container</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Map &lt;Color, Player Number&gt;</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Started threads counter</a:t>
            </a:r>
            <a:endParaRPr sz="18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2200" u="sng">
                <a:latin typeface="Roboto Condensed Light"/>
                <a:ea typeface="Roboto Condensed Light"/>
                <a:cs typeface="Roboto Condensed Light"/>
                <a:sym typeface="Roboto Condensed Light"/>
              </a:rPr>
              <a:t>Functions/Methods</a:t>
            </a:r>
            <a:r>
              <a:rPr lang="en" sz="2200">
                <a:latin typeface="Roboto Condensed Light"/>
                <a:ea typeface="Roboto Condensed Light"/>
                <a:cs typeface="Roboto Condensed Light"/>
                <a:sym typeface="Roboto Condensed Light"/>
              </a:rPr>
              <a:t>-</a:t>
            </a:r>
            <a:endParaRPr sz="22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Starting threads</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Terminating threads</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Signaling the Main thread</a:t>
            </a:r>
            <a:endParaRPr sz="1800">
              <a:latin typeface="Roboto Condensed Light"/>
              <a:ea typeface="Roboto Condensed Light"/>
              <a:cs typeface="Roboto Condensed Light"/>
              <a:sym typeface="Roboto Condensed Light"/>
            </a:endParaRPr>
          </a:p>
        </p:txBody>
      </p:sp>
      <p:sp>
        <p:nvSpPr>
          <p:cNvPr id="348" name="Google Shape;348;p49"/>
          <p:cNvSpPr txBox="1"/>
          <p:nvPr/>
        </p:nvSpPr>
        <p:spPr>
          <a:xfrm>
            <a:off x="3361575" y="2264100"/>
            <a:ext cx="3236100" cy="28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u="sng">
                <a:latin typeface="Roboto Condensed"/>
                <a:ea typeface="Roboto Condensed"/>
                <a:cs typeface="Roboto Condensed"/>
                <a:sym typeface="Roboto Condensed"/>
              </a:rPr>
              <a:t>FlowFreeThread Class</a:t>
            </a:r>
            <a:r>
              <a:rPr lang="en" sz="2200" b="1">
                <a:latin typeface="Roboto Condensed"/>
                <a:ea typeface="Roboto Condensed"/>
                <a:cs typeface="Roboto Condensed"/>
                <a:sym typeface="Roboto Condensed"/>
              </a:rPr>
              <a:t>:</a:t>
            </a:r>
            <a:endParaRPr sz="2200" b="1">
              <a:latin typeface="Roboto Condensed"/>
              <a:ea typeface="Roboto Condensed"/>
              <a:cs typeface="Roboto Condensed"/>
              <a:sym typeface="Roboto Condensed"/>
            </a:endParaRPr>
          </a:p>
          <a:p>
            <a:pPr marL="0" lvl="0" indent="0" algn="l" rtl="0">
              <a:spcBef>
                <a:spcPts val="0"/>
              </a:spcBef>
              <a:spcAft>
                <a:spcPts val="0"/>
              </a:spcAft>
              <a:buNone/>
            </a:pPr>
            <a:r>
              <a:rPr lang="en" sz="2200" u="sng">
                <a:latin typeface="Roboto Condensed Light"/>
                <a:ea typeface="Roboto Condensed Light"/>
                <a:cs typeface="Roboto Condensed Light"/>
                <a:sym typeface="Roboto Condensed Light"/>
              </a:rPr>
              <a:t>Attributes/Fields</a:t>
            </a:r>
            <a:r>
              <a:rPr lang="en" sz="2200">
                <a:latin typeface="Roboto Condensed Light"/>
                <a:ea typeface="Roboto Condensed Light"/>
                <a:cs typeface="Roboto Condensed Light"/>
                <a:sym typeface="Roboto Condensed Light"/>
              </a:rPr>
              <a:t>-</a:t>
            </a:r>
            <a:endParaRPr sz="22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Info: Name and ID</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Stopping event</a:t>
            </a:r>
            <a:endParaRPr sz="18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2200" u="sng">
                <a:latin typeface="Roboto Condensed Light"/>
                <a:ea typeface="Roboto Condensed Light"/>
                <a:cs typeface="Roboto Condensed Light"/>
                <a:sym typeface="Roboto Condensed Light"/>
              </a:rPr>
              <a:t>Functions/Methods</a:t>
            </a:r>
            <a:r>
              <a:rPr lang="en" sz="2200">
                <a:latin typeface="Roboto Condensed Light"/>
                <a:ea typeface="Roboto Condensed Light"/>
                <a:cs typeface="Roboto Condensed Light"/>
                <a:sym typeface="Roboto Condensed Light"/>
              </a:rPr>
              <a:t>-</a:t>
            </a:r>
            <a:endParaRPr sz="22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Run</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Stop</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Get Info</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Raise Exception</a:t>
            </a:r>
            <a:endParaRPr sz="1800">
              <a:latin typeface="Roboto Condensed Light"/>
              <a:ea typeface="Roboto Condensed Light"/>
              <a:cs typeface="Roboto Condensed Light"/>
              <a:sym typeface="Roboto Condensed Light"/>
            </a:endParaRPr>
          </a:p>
        </p:txBody>
      </p:sp>
      <p:pic>
        <p:nvPicPr>
          <p:cNvPr id="349" name="Google Shape;349;p49"/>
          <p:cNvPicPr preferRelativeResize="0"/>
          <p:nvPr/>
        </p:nvPicPr>
        <p:blipFill>
          <a:blip r:embed="rId3">
            <a:alphaModFix/>
          </a:blip>
          <a:stretch>
            <a:fillRect/>
          </a:stretch>
        </p:blipFill>
        <p:spPr>
          <a:xfrm>
            <a:off x="3687900" y="659800"/>
            <a:ext cx="4970476" cy="1320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0"/>
          <p:cNvSpPr txBox="1">
            <a:spLocks noGrp="1"/>
          </p:cNvSpPr>
          <p:nvPr>
            <p:ph type="ctrTitle"/>
          </p:nvPr>
        </p:nvSpPr>
        <p:spPr>
          <a:xfrm>
            <a:off x="1964851" y="-1043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Agent  Module</a:t>
            </a:r>
            <a:endParaRPr sz="3200" u="sng"/>
          </a:p>
        </p:txBody>
      </p:sp>
      <p:sp>
        <p:nvSpPr>
          <p:cNvPr id="355" name="Google Shape;355;p50"/>
          <p:cNvSpPr txBox="1"/>
          <p:nvPr/>
        </p:nvSpPr>
        <p:spPr>
          <a:xfrm>
            <a:off x="0" y="385625"/>
            <a:ext cx="4333500" cy="19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latin typeface="Roboto Condensed"/>
                <a:ea typeface="Roboto Condensed"/>
                <a:cs typeface="Roboto Condensed"/>
                <a:sym typeface="Roboto Condensed"/>
              </a:rPr>
              <a:t>Global:</a:t>
            </a:r>
            <a:endParaRPr sz="1800" b="1" u="sng">
              <a:latin typeface="Roboto Condensed"/>
              <a:ea typeface="Roboto Condensed"/>
              <a:cs typeface="Roboto Condensed"/>
              <a:sym typeface="Roboto Condensed"/>
            </a:endParaRPr>
          </a:p>
          <a:p>
            <a:pPr marL="0" lvl="0" indent="0" algn="l" rtl="0">
              <a:spcBef>
                <a:spcPts val="0"/>
              </a:spcBef>
              <a:spcAft>
                <a:spcPts val="0"/>
              </a:spcAft>
              <a:buNone/>
            </a:pPr>
            <a:r>
              <a:rPr lang="en" sz="1600" u="sng">
                <a:latin typeface="Roboto Condensed Light"/>
                <a:ea typeface="Roboto Condensed Light"/>
                <a:cs typeface="Roboto Condensed Light"/>
                <a:sym typeface="Roboto Condensed Light"/>
              </a:rPr>
              <a:t>Attributes/Fields</a:t>
            </a:r>
            <a:r>
              <a:rPr lang="en" sz="1600">
                <a:latin typeface="Roboto Condensed Light"/>
                <a:ea typeface="Roboto Condensed Light"/>
                <a:cs typeface="Roboto Condensed Light"/>
                <a:sym typeface="Roboto Condensed Light"/>
              </a:rPr>
              <a:t>-</a:t>
            </a:r>
            <a:endParaRPr sz="1600">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Agents container</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Print Mutex</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a:buChar char="●"/>
            </a:pPr>
            <a:r>
              <a:rPr lang="en" b="1">
                <a:latin typeface="Roboto Condensed"/>
                <a:ea typeface="Roboto Condensed"/>
                <a:cs typeface="Roboto Condensed"/>
                <a:sym typeface="Roboto Condensed"/>
              </a:rPr>
              <a:t>Shared-Resource: </a:t>
            </a:r>
            <a:r>
              <a:rPr lang="en" u="sng">
                <a:latin typeface="Roboto Condensed Light"/>
                <a:ea typeface="Roboto Condensed Light"/>
                <a:cs typeface="Roboto Condensed Light"/>
                <a:sym typeface="Roboto Condensed Light"/>
              </a:rPr>
              <a:t>bulletin board</a:t>
            </a:r>
            <a:r>
              <a:rPr lang="en">
                <a:latin typeface="Roboto Condensed Light"/>
                <a:ea typeface="Roboto Condensed Light"/>
                <a:cs typeface="Roboto Condensed Light"/>
                <a:sym typeface="Roboto Condensed Light"/>
              </a:rPr>
              <a:t>-  where every Agent can post relevant States for the other Agents</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600" u="sng">
                <a:latin typeface="Roboto Condensed Light"/>
                <a:ea typeface="Roboto Condensed Light"/>
                <a:cs typeface="Roboto Condensed Light"/>
                <a:sym typeface="Roboto Condensed Light"/>
              </a:rPr>
              <a:t>Functions/Methods</a:t>
            </a:r>
            <a:r>
              <a:rPr lang="en" sz="1600">
                <a:latin typeface="Roboto Condensed Light"/>
                <a:ea typeface="Roboto Condensed Light"/>
                <a:cs typeface="Roboto Condensed Light"/>
                <a:sym typeface="Roboto Condensed Light"/>
              </a:rPr>
              <a:t>-</a:t>
            </a:r>
            <a:endParaRPr sz="1600">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Summarizing</a:t>
            </a:r>
            <a:endParaRPr>
              <a:latin typeface="Roboto Condensed Light"/>
              <a:ea typeface="Roboto Condensed Light"/>
              <a:cs typeface="Roboto Condensed Light"/>
              <a:sym typeface="Roboto Condensed Light"/>
            </a:endParaRPr>
          </a:p>
        </p:txBody>
      </p:sp>
      <p:sp>
        <p:nvSpPr>
          <p:cNvPr id="356" name="Google Shape;356;p50"/>
          <p:cNvSpPr txBox="1"/>
          <p:nvPr/>
        </p:nvSpPr>
        <p:spPr>
          <a:xfrm>
            <a:off x="3186850" y="1936875"/>
            <a:ext cx="5957100" cy="32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latin typeface="Roboto Condensed"/>
                <a:ea typeface="Roboto Condensed"/>
                <a:cs typeface="Roboto Condensed"/>
                <a:sym typeface="Roboto Condensed"/>
              </a:rPr>
              <a:t>Agent Class</a:t>
            </a:r>
            <a:r>
              <a:rPr lang="en" sz="1800" b="1">
                <a:latin typeface="Roboto Condensed"/>
                <a:ea typeface="Roboto Condensed"/>
                <a:cs typeface="Roboto Condensed"/>
                <a:sym typeface="Roboto Condensed"/>
              </a:rPr>
              <a:t>:</a:t>
            </a:r>
            <a:endParaRPr sz="1800" b="1" u="sng">
              <a:latin typeface="Roboto Condensed"/>
              <a:ea typeface="Roboto Condensed"/>
              <a:cs typeface="Roboto Condensed"/>
              <a:sym typeface="Roboto Condensed"/>
            </a:endParaRPr>
          </a:p>
          <a:p>
            <a:pPr marL="0" lvl="0" indent="0" algn="l" rtl="0">
              <a:spcBef>
                <a:spcPts val="0"/>
              </a:spcBef>
              <a:spcAft>
                <a:spcPts val="0"/>
              </a:spcAft>
              <a:buNone/>
            </a:pPr>
            <a:r>
              <a:rPr lang="en" sz="1600" u="sng">
                <a:latin typeface="Roboto Condensed Light"/>
                <a:ea typeface="Roboto Condensed Light"/>
                <a:cs typeface="Roboto Condensed Light"/>
                <a:sym typeface="Roboto Condensed Light"/>
              </a:rPr>
              <a:t>Attributes/Fields</a:t>
            </a:r>
            <a:r>
              <a:rPr lang="en" sz="1600">
                <a:latin typeface="Roboto Condensed Light"/>
                <a:ea typeface="Roboto Condensed Light"/>
                <a:cs typeface="Roboto Condensed Light"/>
                <a:sym typeface="Roboto Condensed Light"/>
              </a:rPr>
              <a:t>-</a:t>
            </a:r>
            <a:endParaRPr sz="1600">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Lists</a:t>
            </a:r>
            <a:r>
              <a:rPr lang="en">
                <a:latin typeface="Roboto Condensed Light"/>
                <a:ea typeface="Roboto Condensed Light"/>
                <a:cs typeface="Roboto Condensed Light"/>
                <a:sym typeface="Roboto Condensed Light"/>
              </a:rPr>
              <a:t>: OpenList &amp; ClosedList, statesFromOtherAgents</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Edgepoints</a:t>
            </a:r>
            <a:r>
              <a:rPr lang="en">
                <a:latin typeface="Roboto Condensed Light"/>
                <a:ea typeface="Roboto Condensed Light"/>
                <a:cs typeface="Roboto Condensed Light"/>
                <a:sym typeface="Roboto Condensed Light"/>
              </a:rPr>
              <a:t>: Source &amp; Target</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Relevant Boards</a:t>
            </a:r>
            <a:r>
              <a:rPr lang="en">
                <a:latin typeface="Roboto Condensed Light"/>
                <a:ea typeface="Roboto Condensed Light"/>
                <a:cs typeface="Roboto Condensed Light"/>
                <a:sym typeface="Roboto Condensed Light"/>
              </a:rPr>
              <a:t>: current, last completed</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Info</a:t>
            </a:r>
            <a:r>
              <a:rPr lang="en">
                <a:latin typeface="Roboto Condensed Light"/>
                <a:ea typeface="Roboto Condensed Light"/>
                <a:cs typeface="Roboto Condensed Light"/>
                <a:sym typeface="Roboto Condensed Light"/>
              </a:rPr>
              <a:t>: ID number, #expanded nodes</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Finish Flags</a:t>
            </a:r>
            <a:r>
              <a:rPr lang="en">
                <a:latin typeface="Roboto Condensed Light"/>
                <a:ea typeface="Roboto Condensed Light"/>
                <a:cs typeface="Roboto Condensed Light"/>
                <a:sym typeface="Roboto Condensed Light"/>
              </a:rPr>
              <a:t>: Local &amp; Global</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Waking Event</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600" u="sng">
                <a:latin typeface="Roboto Condensed Light"/>
                <a:ea typeface="Roboto Condensed Light"/>
                <a:cs typeface="Roboto Condensed Light"/>
                <a:sym typeface="Roboto Condensed Light"/>
              </a:rPr>
              <a:t>Functions/Methods</a:t>
            </a:r>
            <a:r>
              <a:rPr lang="en" sz="1600">
                <a:latin typeface="Roboto Condensed Light"/>
                <a:ea typeface="Roboto Condensed Light"/>
                <a:cs typeface="Roboto Condensed Light"/>
                <a:sym typeface="Roboto Condensed Light"/>
              </a:rPr>
              <a:t>-</a:t>
            </a:r>
            <a:endParaRPr sz="1600">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Recognizing global Goal-State</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Multiagent A*</a:t>
            </a:r>
            <a:r>
              <a:rPr lang="en">
                <a:latin typeface="Roboto Condensed Light"/>
                <a:ea typeface="Roboto Condensed Light"/>
                <a:cs typeface="Roboto Condensed Light"/>
                <a:sym typeface="Roboto Condensed Light"/>
              </a:rPr>
              <a:t> interface ( Multiagent A*, Expand, Find Successors)</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State Processing</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Communication with the other Agents</a:t>
            </a:r>
            <a:endParaRPr u="sng">
              <a:latin typeface="Roboto Condensed Light"/>
              <a:ea typeface="Roboto Condensed Light"/>
              <a:cs typeface="Roboto Condensed Light"/>
              <a:sym typeface="Roboto Condensed Light"/>
            </a:endParaRPr>
          </a:p>
        </p:txBody>
      </p:sp>
      <p:pic>
        <p:nvPicPr>
          <p:cNvPr id="357" name="Google Shape;357;p50"/>
          <p:cNvPicPr preferRelativeResize="0"/>
          <p:nvPr/>
        </p:nvPicPr>
        <p:blipFill>
          <a:blip r:embed="rId3">
            <a:alphaModFix/>
          </a:blip>
          <a:stretch>
            <a:fillRect/>
          </a:stretch>
        </p:blipFill>
        <p:spPr>
          <a:xfrm>
            <a:off x="984376" y="2431850"/>
            <a:ext cx="1820150" cy="2635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1"/>
          <p:cNvSpPr txBox="1">
            <a:spLocks noGrp="1"/>
          </p:cNvSpPr>
          <p:nvPr>
            <p:ph type="ctrTitle"/>
          </p:nvPr>
        </p:nvSpPr>
        <p:spPr>
          <a:xfrm>
            <a:off x="1964851" y="-1043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Board  Module</a:t>
            </a:r>
            <a:endParaRPr sz="3200" u="sng"/>
          </a:p>
        </p:txBody>
      </p:sp>
      <p:sp>
        <p:nvSpPr>
          <p:cNvPr id="363" name="Google Shape;363;p51"/>
          <p:cNvSpPr txBox="1"/>
          <p:nvPr/>
        </p:nvSpPr>
        <p:spPr>
          <a:xfrm>
            <a:off x="0" y="385625"/>
            <a:ext cx="4333500" cy="9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latin typeface="Roboto Condensed"/>
                <a:ea typeface="Roboto Condensed"/>
                <a:cs typeface="Roboto Condensed"/>
                <a:sym typeface="Roboto Condensed"/>
              </a:rPr>
              <a:t>Global:</a:t>
            </a:r>
            <a:endParaRPr sz="1800" b="1" u="sng">
              <a:latin typeface="Roboto Condensed"/>
              <a:ea typeface="Roboto Condensed"/>
              <a:cs typeface="Roboto Condensed"/>
              <a:sym typeface="Roboto Condensed"/>
            </a:endParaRPr>
          </a:p>
          <a:p>
            <a:pPr marL="0" lvl="0" indent="0" algn="l" rtl="0">
              <a:spcBef>
                <a:spcPts val="0"/>
              </a:spcBef>
              <a:spcAft>
                <a:spcPts val="0"/>
              </a:spcAft>
              <a:buNone/>
            </a:pPr>
            <a:r>
              <a:rPr lang="en" sz="1600" u="sng">
                <a:latin typeface="Roboto Condensed Light"/>
                <a:ea typeface="Roboto Condensed Light"/>
                <a:cs typeface="Roboto Condensed Light"/>
                <a:sym typeface="Roboto Condensed Light"/>
              </a:rPr>
              <a:t>Attributes/Fields</a:t>
            </a:r>
            <a:r>
              <a:rPr lang="en" sz="1600">
                <a:latin typeface="Roboto Condensed Light"/>
                <a:ea typeface="Roboto Condensed Light"/>
                <a:cs typeface="Roboto Condensed Light"/>
                <a:sym typeface="Roboto Condensed Light"/>
              </a:rPr>
              <a:t>-</a:t>
            </a:r>
            <a:endParaRPr sz="1600">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Global Goal-State and it’s Mutex</a:t>
            </a:r>
            <a:endParaRPr>
              <a:latin typeface="Roboto Condensed Light"/>
              <a:ea typeface="Roboto Condensed Light"/>
              <a:cs typeface="Roboto Condensed Light"/>
              <a:sym typeface="Roboto Condensed Light"/>
            </a:endParaRPr>
          </a:p>
        </p:txBody>
      </p:sp>
      <p:sp>
        <p:nvSpPr>
          <p:cNvPr id="364" name="Google Shape;364;p51"/>
          <p:cNvSpPr txBox="1"/>
          <p:nvPr/>
        </p:nvSpPr>
        <p:spPr>
          <a:xfrm>
            <a:off x="1766450" y="1331825"/>
            <a:ext cx="7377600" cy="38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latin typeface="Roboto Condensed"/>
                <a:ea typeface="Roboto Condensed"/>
                <a:cs typeface="Roboto Condensed"/>
                <a:sym typeface="Roboto Condensed"/>
              </a:rPr>
              <a:t>State Class</a:t>
            </a:r>
            <a:r>
              <a:rPr lang="en" sz="1800" b="1">
                <a:latin typeface="Roboto Condensed"/>
                <a:ea typeface="Roboto Condensed"/>
                <a:cs typeface="Roboto Condensed"/>
                <a:sym typeface="Roboto Condensed"/>
              </a:rPr>
              <a:t>:</a:t>
            </a:r>
            <a:endParaRPr sz="1800" b="1" u="sng">
              <a:latin typeface="Roboto Condensed"/>
              <a:ea typeface="Roboto Condensed"/>
              <a:cs typeface="Roboto Condensed"/>
              <a:sym typeface="Roboto Condensed"/>
            </a:endParaRPr>
          </a:p>
          <a:p>
            <a:pPr marL="0" lvl="0" indent="0" algn="l" rtl="0">
              <a:spcBef>
                <a:spcPts val="0"/>
              </a:spcBef>
              <a:spcAft>
                <a:spcPts val="0"/>
              </a:spcAft>
              <a:buNone/>
            </a:pPr>
            <a:r>
              <a:rPr lang="en" sz="1600" u="sng">
                <a:latin typeface="Roboto Condensed Light"/>
                <a:ea typeface="Roboto Condensed Light"/>
                <a:cs typeface="Roboto Condensed Light"/>
                <a:sym typeface="Roboto Condensed Light"/>
              </a:rPr>
              <a:t>Attributes/Fields</a:t>
            </a:r>
            <a:r>
              <a:rPr lang="en" sz="1600">
                <a:latin typeface="Roboto Condensed Light"/>
                <a:ea typeface="Roboto Condensed Light"/>
                <a:cs typeface="Roboto Condensed Light"/>
                <a:sym typeface="Roboto Condensed Light"/>
              </a:rPr>
              <a:t>-</a:t>
            </a:r>
            <a:endParaRPr sz="1600">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General Info</a:t>
            </a:r>
            <a:r>
              <a:rPr lang="en">
                <a:latin typeface="Roboto Condensed Light"/>
                <a:ea typeface="Roboto Condensed Light"/>
                <a:cs typeface="Roboto Condensed Light"/>
                <a:sym typeface="Roboto Condensed Light"/>
              </a:rPr>
              <a:t>: size, mapping &lt;Color, Player Number&gt;, finished Agents tracking, Sources &amp; Targets</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Values</a:t>
            </a:r>
            <a:r>
              <a:rPr lang="en">
                <a:latin typeface="Roboto Condensed Light"/>
                <a:ea typeface="Roboto Condensed Light"/>
                <a:cs typeface="Roboto Condensed Light"/>
                <a:sym typeface="Roboto Condensed Light"/>
              </a:rPr>
              <a:t>: g &amp; h</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Player</a:t>
            </a:r>
            <a:r>
              <a:rPr lang="en">
                <a:latin typeface="Roboto Condensed Light"/>
                <a:ea typeface="Roboto Condensed Light"/>
                <a:cs typeface="Roboto Condensed Light"/>
                <a:sym typeface="Roboto Condensed Light"/>
              </a:rPr>
              <a:t>: Number, Head, current Board</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a:buChar char="●"/>
            </a:pPr>
            <a:r>
              <a:rPr lang="en" b="1">
                <a:latin typeface="Roboto Condensed"/>
                <a:ea typeface="Roboto Condensed"/>
                <a:cs typeface="Roboto Condensed"/>
                <a:sym typeface="Roboto Condensed"/>
              </a:rPr>
              <a:t>Regions Map</a:t>
            </a:r>
            <a:endParaRPr b="1">
              <a:latin typeface="Roboto Condensed"/>
              <a:ea typeface="Roboto Condensed"/>
              <a:cs typeface="Roboto Condensed"/>
              <a:sym typeface="Roboto Condensed"/>
            </a:endParaRPr>
          </a:p>
          <a:p>
            <a:pPr marL="0" lvl="0" indent="0" algn="l" rtl="0">
              <a:spcBef>
                <a:spcPts val="0"/>
              </a:spcBef>
              <a:spcAft>
                <a:spcPts val="0"/>
              </a:spcAft>
              <a:buNone/>
            </a:pPr>
            <a:r>
              <a:rPr lang="en" sz="1600" u="sng">
                <a:latin typeface="Roboto Condensed Light"/>
                <a:ea typeface="Roboto Condensed Light"/>
                <a:cs typeface="Roboto Condensed Light"/>
                <a:sym typeface="Roboto Condensed Light"/>
              </a:rPr>
              <a:t>Functions/Methods</a:t>
            </a:r>
            <a:r>
              <a:rPr lang="en" sz="1600">
                <a:latin typeface="Roboto Condensed Light"/>
                <a:ea typeface="Roboto Condensed Light"/>
                <a:cs typeface="Roboto Condensed Light"/>
                <a:sym typeface="Roboto Condensed Light"/>
              </a:rPr>
              <a:t>-</a:t>
            </a:r>
            <a:endParaRPr sz="1600">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Formalizing the puzzle as a Search Problem</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Initialization</a:t>
            </a:r>
            <a:r>
              <a:rPr lang="en">
                <a:latin typeface="Roboto Condensed Light"/>
                <a:ea typeface="Roboto Condensed Light"/>
                <a:cs typeface="Roboto Condensed Light"/>
                <a:sym typeface="Roboto Condensed Light"/>
              </a:rPr>
              <a:t>: Setting the Head, Determining the Sources and the Targets</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Recognizing local Goal-State</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Move</a:t>
            </a:r>
            <a:r>
              <a:rPr lang="en">
                <a:latin typeface="Roboto Condensed Light"/>
                <a:ea typeface="Roboto Condensed Light"/>
                <a:cs typeface="Roboto Condensed Light"/>
                <a:sym typeface="Roboto Condensed Light"/>
              </a:rPr>
              <a:t>: Validation, Performing, Options, Forced checking</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Neighbours</a:t>
            </a:r>
            <a:r>
              <a:rPr lang="en">
                <a:latin typeface="Roboto Condensed Light"/>
                <a:ea typeface="Roboto Condensed Light"/>
                <a:cs typeface="Roboto Condensed Light"/>
                <a:sym typeface="Roboto Condensed Light"/>
              </a:rPr>
              <a:t>: #Free neighbours, Recognizing a Flow’s Head as a neighbour, Neighbours that are edge points of incompleted Agents, Make sure that there is a neighbour of the current Flow</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Comparable Interface</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u="sng">
                <a:latin typeface="Roboto Condensed Light"/>
                <a:ea typeface="Roboto Condensed Light"/>
                <a:cs typeface="Roboto Condensed Light"/>
                <a:sym typeface="Roboto Condensed Light"/>
              </a:rPr>
              <a:t>Help Methods</a:t>
            </a:r>
            <a:r>
              <a:rPr lang="en">
                <a:latin typeface="Roboto Condensed Light"/>
                <a:ea typeface="Roboto Condensed Light"/>
                <a:cs typeface="Roboto Condensed Light"/>
                <a:sym typeface="Roboto Condensed Light"/>
              </a:rPr>
              <a:t>: Print, Indices Converting, Test, Manhatten Dist. Heur., #Empty tiles</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Keep track of the number of finished Agents</a:t>
            </a:r>
            <a:endParaRPr>
              <a:latin typeface="Roboto Condensed Light"/>
              <a:ea typeface="Roboto Condensed Light"/>
              <a:cs typeface="Roboto Condensed Light"/>
              <a:sym typeface="Roboto Condensed Light"/>
            </a:endParaRPr>
          </a:p>
        </p:txBody>
      </p:sp>
      <p:pic>
        <p:nvPicPr>
          <p:cNvPr id="365" name="Google Shape;365;p51"/>
          <p:cNvPicPr preferRelativeResize="0"/>
          <p:nvPr/>
        </p:nvPicPr>
        <p:blipFill>
          <a:blip r:embed="rId3">
            <a:alphaModFix/>
          </a:blip>
          <a:stretch>
            <a:fillRect/>
          </a:stretch>
        </p:blipFill>
        <p:spPr>
          <a:xfrm>
            <a:off x="7255350" y="122575"/>
            <a:ext cx="1630750" cy="1630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2"/>
          <p:cNvSpPr txBox="1">
            <a:spLocks noGrp="1"/>
          </p:cNvSpPr>
          <p:nvPr>
            <p:ph type="ctrTitle"/>
          </p:nvPr>
        </p:nvSpPr>
        <p:spPr>
          <a:xfrm>
            <a:off x="1964851" y="-1805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RegionsMap  Module</a:t>
            </a:r>
            <a:endParaRPr sz="3200" u="sng"/>
          </a:p>
        </p:txBody>
      </p:sp>
      <p:sp>
        <p:nvSpPr>
          <p:cNvPr id="371" name="Google Shape;371;p52"/>
          <p:cNvSpPr txBox="1"/>
          <p:nvPr/>
        </p:nvSpPr>
        <p:spPr>
          <a:xfrm>
            <a:off x="0" y="499400"/>
            <a:ext cx="6571800" cy="28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u="sng">
                <a:latin typeface="Roboto Condensed"/>
                <a:ea typeface="Roboto Condensed"/>
                <a:cs typeface="Roboto Condensed"/>
                <a:sym typeface="Roboto Condensed"/>
              </a:rPr>
              <a:t>RegionsMap  Class</a:t>
            </a:r>
            <a:r>
              <a:rPr lang="en" sz="2200" b="1">
                <a:latin typeface="Roboto Condensed"/>
                <a:ea typeface="Roboto Condensed"/>
                <a:cs typeface="Roboto Condensed"/>
                <a:sym typeface="Roboto Condensed"/>
              </a:rPr>
              <a:t>:</a:t>
            </a:r>
            <a:endParaRPr sz="2200" b="1">
              <a:latin typeface="Roboto Condensed"/>
              <a:ea typeface="Roboto Condensed"/>
              <a:cs typeface="Roboto Condensed"/>
              <a:sym typeface="Roboto Condensed"/>
            </a:endParaRPr>
          </a:p>
          <a:p>
            <a:pPr marL="0" lvl="0" indent="0" algn="l" rtl="0">
              <a:spcBef>
                <a:spcPts val="0"/>
              </a:spcBef>
              <a:spcAft>
                <a:spcPts val="0"/>
              </a:spcAft>
              <a:buNone/>
            </a:pPr>
            <a:r>
              <a:rPr lang="en" sz="2200" u="sng">
                <a:latin typeface="Roboto Condensed Light"/>
                <a:ea typeface="Roboto Condensed Light"/>
                <a:cs typeface="Roboto Condensed Light"/>
                <a:sym typeface="Roboto Condensed Light"/>
              </a:rPr>
              <a:t>Attributes/Fields</a:t>
            </a:r>
            <a:r>
              <a:rPr lang="en" sz="2200">
                <a:latin typeface="Roboto Condensed Light"/>
                <a:ea typeface="Roboto Condensed Light"/>
                <a:cs typeface="Roboto Condensed Light"/>
                <a:sym typeface="Roboto Condensed Light"/>
              </a:rPr>
              <a:t>-</a:t>
            </a:r>
            <a:endParaRPr sz="22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u="sng">
                <a:latin typeface="Roboto Condensed Light"/>
                <a:ea typeface="Roboto Condensed Light"/>
                <a:cs typeface="Roboto Condensed Light"/>
                <a:sym typeface="Roboto Condensed Light"/>
              </a:rPr>
              <a:t>Ancestor Info</a:t>
            </a:r>
            <a:r>
              <a:rPr lang="en" sz="1800">
                <a:latin typeface="Roboto Condensed Light"/>
                <a:ea typeface="Roboto Condensed Light"/>
                <a:cs typeface="Roboto Condensed Light"/>
                <a:sym typeface="Roboto Condensed Light"/>
              </a:rPr>
              <a:t>: size, board and instance</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Dependencies List</a:t>
            </a:r>
            <a:endParaRPr sz="18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2200" u="sng">
                <a:latin typeface="Roboto Condensed Light"/>
                <a:ea typeface="Roboto Condensed Light"/>
                <a:cs typeface="Roboto Condensed Light"/>
                <a:sym typeface="Roboto Condensed Light"/>
              </a:rPr>
              <a:t>Functions/Methods</a:t>
            </a:r>
            <a:r>
              <a:rPr lang="en" sz="2200">
                <a:latin typeface="Roboto Condensed Light"/>
                <a:ea typeface="Roboto Condensed Light"/>
                <a:cs typeface="Roboto Condensed Light"/>
                <a:sym typeface="Roboto Condensed Light"/>
              </a:rPr>
              <a:t>-</a:t>
            </a:r>
            <a:endParaRPr sz="22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First Row Calculation (looking </a:t>
            </a:r>
            <a:r>
              <a:rPr lang="en" sz="1800" u="sng">
                <a:latin typeface="Roboto Condensed Light"/>
                <a:ea typeface="Roboto Condensed Light"/>
                <a:cs typeface="Roboto Condensed Light"/>
                <a:sym typeface="Roboto Condensed Light"/>
              </a:rPr>
              <a:t>only Left</a:t>
            </a:r>
            <a:r>
              <a:rPr lang="en" sz="1800">
                <a:latin typeface="Roboto Condensed Light"/>
                <a:ea typeface="Roboto Condensed Light"/>
                <a:cs typeface="Roboto Condensed Light"/>
                <a:sym typeface="Roboto Condensed Light"/>
              </a:rPr>
              <a:t>)</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Pass 1 &amp; Pass 2  (Connected Component Labeling algorithm)</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Dependencies Manipulations</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Regions Manipulations</a:t>
            </a:r>
            <a:endParaRPr sz="1800">
              <a:latin typeface="Roboto Condensed Light"/>
              <a:ea typeface="Roboto Condensed Light"/>
              <a:cs typeface="Roboto Condensed Light"/>
              <a:sym typeface="Roboto Condensed Light"/>
            </a:endParaRPr>
          </a:p>
        </p:txBody>
      </p:sp>
      <p:pic>
        <p:nvPicPr>
          <p:cNvPr id="372" name="Google Shape;372;p52"/>
          <p:cNvPicPr preferRelativeResize="0"/>
          <p:nvPr/>
        </p:nvPicPr>
        <p:blipFill>
          <a:blip r:embed="rId3">
            <a:alphaModFix/>
          </a:blip>
          <a:stretch>
            <a:fillRect/>
          </a:stretch>
        </p:blipFill>
        <p:spPr>
          <a:xfrm>
            <a:off x="4387500" y="2830875"/>
            <a:ext cx="3401250" cy="2281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Optimizations</a:t>
            </a:r>
            <a:endParaRPr/>
          </a:p>
        </p:txBody>
      </p:sp>
      <p:sp>
        <p:nvSpPr>
          <p:cNvPr id="378" name="Google Shape;378;p5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79" name="Google Shape;379;p5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380" name="Google Shape;380;p53"/>
          <p:cNvSpPr txBox="1">
            <a:spLocks noGrp="1"/>
          </p:cNvSpPr>
          <p:nvPr>
            <p:ph type="subTitle" idx="1"/>
          </p:nvPr>
        </p:nvSpPr>
        <p:spPr>
          <a:xfrm>
            <a:off x="0" y="2743000"/>
            <a:ext cx="37692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Dead-ends Detection, Stranded Colors and Regions, Chokepoints Detection, Fast-forwarding</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4"/>
          <p:cNvSpPr txBox="1">
            <a:spLocks noGrp="1"/>
          </p:cNvSpPr>
          <p:nvPr>
            <p:ph type="ctrTitle"/>
          </p:nvPr>
        </p:nvSpPr>
        <p:spPr>
          <a:xfrm>
            <a:off x="1049350" y="0"/>
            <a:ext cx="59307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Forced-Moves  consideration</a:t>
            </a:r>
            <a:endParaRPr sz="3200" u="sng"/>
          </a:p>
        </p:txBody>
      </p:sp>
      <p:sp>
        <p:nvSpPr>
          <p:cNvPr id="386" name="Google Shape;386;p54"/>
          <p:cNvSpPr txBox="1"/>
          <p:nvPr/>
        </p:nvSpPr>
        <p:spPr>
          <a:xfrm>
            <a:off x="0" y="432700"/>
            <a:ext cx="6306900" cy="41013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2400" dirty="0">
                <a:latin typeface="Roboto Condensed Light"/>
                <a:ea typeface="Roboto Condensed Light"/>
                <a:cs typeface="Roboto Condensed Light"/>
                <a:sym typeface="Roboto Condensed Light"/>
              </a:rPr>
              <a:t>A move is considered </a:t>
            </a:r>
            <a:r>
              <a:rPr lang="en-US" sz="2400" dirty="0">
                <a:latin typeface="Roboto Condensed Light"/>
                <a:ea typeface="Roboto Condensed Light"/>
                <a:cs typeface="Roboto Condensed Light"/>
                <a:sym typeface="Roboto Condensed Light"/>
              </a:rPr>
              <a:t>to be </a:t>
            </a:r>
            <a:r>
              <a:rPr lang="en" sz="2400" dirty="0">
                <a:latin typeface="Roboto Condensed Light"/>
                <a:ea typeface="Roboto Condensed Light"/>
                <a:cs typeface="Roboto Condensed Light"/>
                <a:sym typeface="Roboto Condensed Light"/>
              </a:rPr>
              <a:t>forced if a flow has only one single possible square to move into.</a:t>
            </a:r>
            <a:endParaRPr sz="2400" dirty="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r>
              <a:rPr lang="en" sz="2400" b="1" dirty="0">
                <a:latin typeface="Roboto Condensed"/>
                <a:ea typeface="Roboto Condensed"/>
                <a:cs typeface="Roboto Condensed"/>
                <a:sym typeface="Roboto Condensed"/>
              </a:rPr>
              <a:t>OR</a:t>
            </a:r>
            <a:endParaRPr sz="2400" b="1" dirty="0">
              <a:latin typeface="Roboto Condensed"/>
              <a:ea typeface="Roboto Condensed"/>
              <a:cs typeface="Roboto Condensed"/>
              <a:sym typeface="Roboto Condensed"/>
            </a:endParaRPr>
          </a:p>
          <a:p>
            <a:pPr marL="0" lvl="0" indent="0" algn="l" rtl="0">
              <a:lnSpc>
                <a:spcPct val="200000"/>
              </a:lnSpc>
              <a:spcBef>
                <a:spcPts val="0"/>
              </a:spcBef>
              <a:spcAft>
                <a:spcPts val="0"/>
              </a:spcAft>
              <a:buNone/>
            </a:pPr>
            <a:r>
              <a:rPr lang="en" sz="2400" dirty="0">
                <a:latin typeface="Roboto Condensed Light"/>
                <a:ea typeface="Roboto Condensed Light"/>
                <a:cs typeface="Roboto Condensed Light"/>
                <a:sym typeface="Roboto Condensed Light"/>
              </a:rPr>
              <a:t>An empty square is adjacent to only one single flow’s head and it has only one free neighbor</a:t>
            </a:r>
          </a:p>
          <a:p>
            <a:pPr marL="0" lvl="0" indent="0" algn="l" rtl="0">
              <a:lnSpc>
                <a:spcPct val="200000"/>
              </a:lnSpc>
              <a:spcBef>
                <a:spcPts val="0"/>
              </a:spcBef>
              <a:spcAft>
                <a:spcPts val="0"/>
              </a:spcAft>
              <a:buNone/>
            </a:pPr>
            <a:r>
              <a:rPr lang="en" sz="2400" dirty="0">
                <a:latin typeface="Roboto Condensed Light"/>
                <a:ea typeface="Roboto Condensed Light"/>
                <a:cs typeface="Roboto Condensed Light"/>
                <a:sym typeface="Roboto Condensed Light"/>
              </a:rPr>
              <a:t> (like the Orange agent in the picture)</a:t>
            </a:r>
            <a:endParaRPr sz="2400" dirty="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endParaRPr sz="2400" b="1" dirty="0">
              <a:latin typeface="Roboto Condensed"/>
              <a:ea typeface="Roboto Condensed"/>
              <a:cs typeface="Roboto Condensed"/>
              <a:sym typeface="Roboto Condensed"/>
            </a:endParaRPr>
          </a:p>
          <a:p>
            <a:pPr marL="0" lvl="0" indent="0" algn="l" rtl="0">
              <a:lnSpc>
                <a:spcPct val="200000"/>
              </a:lnSpc>
              <a:spcBef>
                <a:spcPts val="0"/>
              </a:spcBef>
              <a:spcAft>
                <a:spcPts val="0"/>
              </a:spcAft>
              <a:buNone/>
            </a:pPr>
            <a:r>
              <a:rPr lang="en" sz="2400" dirty="0">
                <a:latin typeface="Roboto Condensed Light"/>
                <a:ea typeface="Roboto Condensed Light"/>
                <a:cs typeface="Roboto Condensed Light"/>
                <a:sym typeface="Roboto Condensed Light"/>
              </a:rPr>
              <a:t> </a:t>
            </a:r>
            <a:endParaRPr sz="2400" dirty="0">
              <a:latin typeface="Roboto Condensed Light"/>
              <a:ea typeface="Roboto Condensed Light"/>
              <a:cs typeface="Roboto Condensed Light"/>
              <a:sym typeface="Roboto Condensed Light"/>
            </a:endParaRPr>
          </a:p>
        </p:txBody>
      </p:sp>
      <p:pic>
        <p:nvPicPr>
          <p:cNvPr id="387" name="Google Shape;387;p54"/>
          <p:cNvPicPr preferRelativeResize="0"/>
          <p:nvPr/>
        </p:nvPicPr>
        <p:blipFill>
          <a:blip r:embed="rId3">
            <a:alphaModFix/>
          </a:blip>
          <a:stretch>
            <a:fillRect/>
          </a:stretch>
        </p:blipFill>
        <p:spPr>
          <a:xfrm>
            <a:off x="5867401" y="2114551"/>
            <a:ext cx="3276600" cy="3028950"/>
          </a:xfrm>
          <a:prstGeom prst="rect">
            <a:avLst/>
          </a:prstGeom>
          <a:noFill/>
          <a:ln>
            <a:noFill/>
          </a:ln>
        </p:spPr>
      </p:pic>
      <p:sp>
        <p:nvSpPr>
          <p:cNvPr id="388" name="Google Shape;388;p54"/>
          <p:cNvSpPr txBox="1"/>
          <p:nvPr/>
        </p:nvSpPr>
        <p:spPr>
          <a:xfrm>
            <a:off x="183700" y="4837675"/>
            <a:ext cx="6153900" cy="2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Taken from: </a:t>
            </a:r>
            <a:r>
              <a:rPr lang="en" sz="1100" u="sng">
                <a:solidFill>
                  <a:schemeClr val="hlink"/>
                </a:solidFill>
                <a:hlinkClick r:id="rId4"/>
              </a:rPr>
              <a:t>https://mzucker.github.io/2016/08/28/flow-solver.html</a:t>
            </a:r>
            <a:endParaRPr>
              <a:latin typeface="Roboto Condensed Light"/>
              <a:ea typeface="Roboto Condensed Light"/>
              <a:cs typeface="Roboto Condensed Light"/>
              <a:sym typeface="Roboto Condensed Light"/>
            </a:endParaRPr>
          </a:p>
        </p:txBody>
      </p:sp>
      <p:sp>
        <p:nvSpPr>
          <p:cNvPr id="389" name="Google Shape;389;p54"/>
          <p:cNvSpPr/>
          <p:nvPr/>
        </p:nvSpPr>
        <p:spPr>
          <a:xfrm>
            <a:off x="8739950" y="3909375"/>
            <a:ext cx="295800" cy="229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Background</a:t>
            </a:r>
            <a:endParaRPr/>
          </a:p>
        </p:txBody>
      </p:sp>
      <p:sp>
        <p:nvSpPr>
          <p:cNvPr id="172" name="Google Shape;172;p28"/>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3" name="Google Shape;173;p28"/>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4" name="Google Shape;174;p28"/>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Introduction, Related Work, Platform, Motivation</a:t>
            </a:r>
            <a:endParaRPr sz="1400"/>
          </a:p>
          <a:p>
            <a:pPr marL="0" lvl="0" indent="0" algn="l" rtl="0">
              <a:spcBef>
                <a:spcPts val="0"/>
              </a:spcBef>
              <a:spcAft>
                <a:spcPts val="0"/>
              </a:spcAft>
              <a:buNone/>
            </a:pP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5"/>
          <p:cNvSpPr txBox="1">
            <a:spLocks noGrp="1"/>
          </p:cNvSpPr>
          <p:nvPr>
            <p:ph type="ctrTitle"/>
          </p:nvPr>
        </p:nvSpPr>
        <p:spPr>
          <a:xfrm>
            <a:off x="1765826"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Dead-ends  Detection</a:t>
            </a:r>
            <a:endParaRPr sz="3200" u="sng"/>
          </a:p>
        </p:txBody>
      </p:sp>
      <p:sp>
        <p:nvSpPr>
          <p:cNvPr id="395" name="Google Shape;395;p55"/>
          <p:cNvSpPr txBox="1"/>
          <p:nvPr/>
        </p:nvSpPr>
        <p:spPr>
          <a:xfrm>
            <a:off x="0" y="1042300"/>
            <a:ext cx="6015900" cy="41013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A square that has a way into it but there is no way out of it (like the X square in the picture).</a:t>
            </a:r>
            <a:endParaRPr sz="240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A state contains a dead-end like this is </a:t>
            </a:r>
            <a:r>
              <a:rPr lang="en" sz="2400" u="sng">
                <a:latin typeface="Roboto Condensed Light"/>
                <a:ea typeface="Roboto Condensed Light"/>
                <a:cs typeface="Roboto Condensed Light"/>
                <a:sym typeface="Roboto Condensed Light"/>
              </a:rPr>
              <a:t>unsolvable</a:t>
            </a:r>
            <a:r>
              <a:rPr lang="en" sz="2400">
                <a:latin typeface="Roboto Condensed Light"/>
                <a:ea typeface="Roboto Condensed Light"/>
                <a:cs typeface="Roboto Condensed Light"/>
                <a:sym typeface="Roboto Condensed Light"/>
              </a:rPr>
              <a:t> and should be eliminated in order to reduce the branching factor.</a:t>
            </a:r>
            <a:endParaRPr sz="240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endParaRPr sz="2400" b="1">
              <a:latin typeface="Roboto Condensed"/>
              <a:ea typeface="Roboto Condensed"/>
              <a:cs typeface="Roboto Condensed"/>
              <a:sym typeface="Roboto Condensed"/>
            </a:endParaRPr>
          </a:p>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 </a:t>
            </a:r>
            <a:endParaRPr sz="2400">
              <a:latin typeface="Roboto Condensed Light"/>
              <a:ea typeface="Roboto Condensed Light"/>
              <a:cs typeface="Roboto Condensed Light"/>
              <a:sym typeface="Roboto Condensed Light"/>
            </a:endParaRPr>
          </a:p>
        </p:txBody>
      </p:sp>
      <p:pic>
        <p:nvPicPr>
          <p:cNvPr id="396" name="Google Shape;396;p55"/>
          <p:cNvPicPr preferRelativeResize="0"/>
          <p:nvPr/>
        </p:nvPicPr>
        <p:blipFill>
          <a:blip r:embed="rId3">
            <a:alphaModFix/>
          </a:blip>
          <a:stretch>
            <a:fillRect/>
          </a:stretch>
        </p:blipFill>
        <p:spPr>
          <a:xfrm>
            <a:off x="5953825" y="1981338"/>
            <a:ext cx="3158550" cy="3145811"/>
          </a:xfrm>
          <a:prstGeom prst="rect">
            <a:avLst/>
          </a:prstGeom>
          <a:noFill/>
          <a:ln>
            <a:noFill/>
          </a:ln>
        </p:spPr>
      </p:pic>
      <p:sp>
        <p:nvSpPr>
          <p:cNvPr id="397" name="Google Shape;397;p55"/>
          <p:cNvSpPr txBox="1"/>
          <p:nvPr/>
        </p:nvSpPr>
        <p:spPr>
          <a:xfrm>
            <a:off x="183700" y="4837675"/>
            <a:ext cx="6153900" cy="2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Taken from: </a:t>
            </a:r>
            <a:r>
              <a:rPr lang="en" sz="1100" u="sng">
                <a:solidFill>
                  <a:schemeClr val="hlink"/>
                </a:solidFill>
                <a:hlinkClick r:id="rId4"/>
              </a:rPr>
              <a:t>https://mzucker.github.io/2016/08/28/flow-solver.html</a:t>
            </a:r>
            <a:endParaRPr>
              <a:latin typeface="Roboto Condensed Light"/>
              <a:ea typeface="Roboto Condensed Light"/>
              <a:cs typeface="Roboto Condensed Light"/>
              <a:sym typeface="Roboto Condensed Light"/>
            </a:endParaRPr>
          </a:p>
        </p:txBody>
      </p:sp>
      <p:pic>
        <p:nvPicPr>
          <p:cNvPr id="398" name="Google Shape;398;p55"/>
          <p:cNvPicPr preferRelativeResize="0"/>
          <p:nvPr/>
        </p:nvPicPr>
        <p:blipFill>
          <a:blip r:embed="rId5">
            <a:alphaModFix/>
          </a:blip>
          <a:stretch>
            <a:fillRect/>
          </a:stretch>
        </p:blipFill>
        <p:spPr>
          <a:xfrm>
            <a:off x="6566701" y="587700"/>
            <a:ext cx="1796676" cy="11992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6"/>
          <p:cNvSpPr txBox="1">
            <a:spLocks noGrp="1"/>
          </p:cNvSpPr>
          <p:nvPr>
            <p:ph type="ctrTitle"/>
          </p:nvPr>
        </p:nvSpPr>
        <p:spPr>
          <a:xfrm>
            <a:off x="0" y="0"/>
            <a:ext cx="91440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Connected Component Labeling Algorithm</a:t>
            </a:r>
            <a:endParaRPr sz="3200" u="sng"/>
          </a:p>
        </p:txBody>
      </p:sp>
      <p:sp>
        <p:nvSpPr>
          <p:cNvPr id="404" name="Google Shape;404;p56"/>
          <p:cNvSpPr txBox="1"/>
          <p:nvPr/>
        </p:nvSpPr>
        <p:spPr>
          <a:xfrm>
            <a:off x="0" y="256500"/>
            <a:ext cx="9144000" cy="4101300"/>
          </a:xfrm>
          <a:prstGeom prst="rect">
            <a:avLst/>
          </a:prstGeom>
          <a:noFill/>
          <a:ln>
            <a:noFill/>
          </a:ln>
        </p:spPr>
        <p:txBody>
          <a:bodyPr spcFirstLastPara="1" wrap="square" lIns="91425" tIns="91425" rIns="91425" bIns="91425" anchor="t" anchorCtr="0">
            <a:noAutofit/>
          </a:bodyPr>
          <a:lstStyle/>
          <a:p>
            <a:pPr marL="457200">
              <a:lnSpc>
                <a:spcPct val="200000"/>
              </a:lnSpc>
            </a:pPr>
            <a:r>
              <a:rPr lang="en" sz="2400" b="1" u="sng" dirty="0">
                <a:latin typeface="Roboto Condensed Light"/>
                <a:ea typeface="Roboto Condensed Light"/>
                <a:cs typeface="Roboto Condensed Light"/>
                <a:sym typeface="Roboto Condensed Light"/>
              </a:rPr>
              <a:t>First Pass</a:t>
            </a:r>
            <a:r>
              <a:rPr lang="en" sz="2400" b="1" dirty="0">
                <a:latin typeface="Roboto Condensed Light"/>
                <a:ea typeface="Roboto Condensed Light"/>
                <a:cs typeface="Roboto Condensed Light"/>
                <a:sym typeface="Roboto Condensed Light"/>
              </a:rPr>
              <a:t>:</a:t>
            </a:r>
            <a:endParaRPr sz="2400" b="1" dirty="0">
              <a:latin typeface="Roboto Condensed Light"/>
              <a:ea typeface="Roboto Condensed Light"/>
              <a:cs typeface="Roboto Condensed Light"/>
              <a:sym typeface="Roboto Condensed Light"/>
            </a:endParaRPr>
          </a:p>
          <a:p>
            <a:pPr marL="457200" lvl="0" indent="-355600" algn="l" rtl="0">
              <a:lnSpc>
                <a:spcPct val="200000"/>
              </a:lnSpc>
              <a:spcBef>
                <a:spcPts val="0"/>
              </a:spcBef>
              <a:spcAft>
                <a:spcPts val="0"/>
              </a:spcAft>
              <a:buSzPts val="2000"/>
              <a:buFont typeface="Roboto Condensed Light"/>
              <a:buChar char="-"/>
            </a:pPr>
            <a:r>
              <a:rPr lang="en" sz="2000" dirty="0">
                <a:latin typeface="Roboto Condensed Light"/>
                <a:ea typeface="Roboto Condensed Light"/>
                <a:cs typeface="Roboto Condensed Light"/>
                <a:sym typeface="Roboto Condensed Light"/>
              </a:rPr>
              <a:t>We’ll look at the </a:t>
            </a:r>
            <a:r>
              <a:rPr lang="en" sz="2000" b="1" dirty="0">
                <a:latin typeface="Roboto Condensed"/>
                <a:ea typeface="Roboto Condensed"/>
                <a:cs typeface="Roboto Condensed"/>
                <a:sym typeface="Roboto Condensed"/>
              </a:rPr>
              <a:t>up </a:t>
            </a:r>
            <a:r>
              <a:rPr lang="en" sz="2000" dirty="0">
                <a:latin typeface="Roboto Condensed Light"/>
                <a:ea typeface="Roboto Condensed Light"/>
                <a:cs typeface="Roboto Condensed Light"/>
                <a:sym typeface="Roboto Condensed Light"/>
              </a:rPr>
              <a:t>neighbor and the </a:t>
            </a:r>
            <a:r>
              <a:rPr lang="en" sz="2000" b="1" dirty="0">
                <a:latin typeface="Roboto Condensed"/>
                <a:ea typeface="Roboto Condensed"/>
                <a:cs typeface="Roboto Condensed"/>
                <a:sym typeface="Roboto Condensed"/>
              </a:rPr>
              <a:t>left</a:t>
            </a:r>
            <a:r>
              <a:rPr lang="en" sz="2000" dirty="0">
                <a:latin typeface="Roboto Condensed Light"/>
                <a:ea typeface="Roboto Condensed Light"/>
                <a:cs typeface="Roboto Condensed Light"/>
                <a:sym typeface="Roboto Condensed Light"/>
              </a:rPr>
              <a:t> neighbor of each square</a:t>
            </a:r>
            <a:endParaRPr sz="2000" dirty="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r>
              <a:rPr lang="en" sz="2400" dirty="0">
                <a:latin typeface="Roboto Condensed Light"/>
                <a:ea typeface="Roboto Condensed Light"/>
                <a:cs typeface="Roboto Condensed Light"/>
                <a:sym typeface="Roboto Condensed Light"/>
              </a:rPr>
              <a:t>  -    </a:t>
            </a:r>
            <a:r>
              <a:rPr lang="en" sz="2100" dirty="0">
                <a:latin typeface="Roboto Condensed Light"/>
                <a:ea typeface="Roboto Condensed Light"/>
                <a:cs typeface="Roboto Condensed Light"/>
                <a:sym typeface="Roboto Condensed Light"/>
              </a:rPr>
              <a:t>In case of conflict, we’ll generate a dependency (</a:t>
            </a:r>
            <a:r>
              <a:rPr lang="en-US" sz="2100" dirty="0">
                <a:latin typeface="Roboto Condensed Light"/>
                <a:ea typeface="Roboto Condensed Light"/>
                <a:cs typeface="Roboto Condensed Light"/>
                <a:sym typeface="Roboto Condensed Light"/>
              </a:rPr>
              <a:t>For example </a:t>
            </a:r>
            <a:r>
              <a:rPr lang="en" sz="2100" dirty="0">
                <a:latin typeface="Roboto Condensed Light"/>
                <a:ea typeface="Roboto Condensed Light"/>
                <a:cs typeface="Roboto Condensed Light"/>
                <a:sym typeface="Roboto Condensed Light"/>
              </a:rPr>
              <a:t>2-&gt;1) </a:t>
            </a:r>
            <a:endParaRPr sz="2100" dirty="0">
              <a:latin typeface="Roboto Condensed Light"/>
              <a:ea typeface="Roboto Condensed Light"/>
              <a:cs typeface="Roboto Condensed Light"/>
              <a:sym typeface="Roboto Condensed Light"/>
            </a:endParaRPr>
          </a:p>
          <a:p>
            <a:pPr marL="457200" lvl="0" indent="0" algn="l" rtl="0">
              <a:lnSpc>
                <a:spcPct val="200000"/>
              </a:lnSpc>
              <a:spcBef>
                <a:spcPts val="0"/>
              </a:spcBef>
              <a:spcAft>
                <a:spcPts val="0"/>
              </a:spcAft>
              <a:buNone/>
            </a:pPr>
            <a:r>
              <a:rPr lang="en" sz="2100" dirty="0">
                <a:latin typeface="Roboto Condensed Light"/>
                <a:ea typeface="Roboto Condensed Light"/>
                <a:cs typeface="Roboto Condensed Light"/>
                <a:sym typeface="Roboto Condensed Light"/>
              </a:rPr>
              <a:t>Finally</a:t>
            </a:r>
            <a:endParaRPr sz="2100" dirty="0">
              <a:latin typeface="Roboto Condensed Light"/>
              <a:ea typeface="Roboto Condensed Light"/>
              <a:cs typeface="Roboto Condensed Light"/>
              <a:sym typeface="Roboto Condensed Light"/>
            </a:endParaRPr>
          </a:p>
          <a:p>
            <a:pPr marL="457200" lvl="0" indent="0" algn="l" rtl="0">
              <a:lnSpc>
                <a:spcPct val="200000"/>
              </a:lnSpc>
              <a:spcBef>
                <a:spcPts val="0"/>
              </a:spcBef>
              <a:spcAft>
                <a:spcPts val="0"/>
              </a:spcAft>
              <a:buNone/>
            </a:pPr>
            <a:endParaRPr sz="2400" u="sng" dirty="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r>
              <a:rPr lang="en" sz="2400" b="1" u="sng" dirty="0">
                <a:latin typeface="Roboto Condensed Light"/>
                <a:ea typeface="Roboto Condensed Light"/>
                <a:cs typeface="Roboto Condensed Light"/>
                <a:sym typeface="Roboto Condensed Light"/>
              </a:rPr>
              <a:t>Second Pass</a:t>
            </a:r>
            <a:r>
              <a:rPr lang="en" sz="2400" b="1" dirty="0">
                <a:latin typeface="Roboto Condensed Light"/>
                <a:ea typeface="Roboto Condensed Light"/>
                <a:cs typeface="Roboto Condensed Light"/>
                <a:sym typeface="Roboto Condensed Light"/>
              </a:rPr>
              <a:t>: </a:t>
            </a:r>
            <a:r>
              <a:rPr lang="en" sz="2100" dirty="0">
                <a:latin typeface="Roboto Condensed Light"/>
                <a:ea typeface="Roboto Condensed Light"/>
                <a:cs typeface="Roboto Condensed Light"/>
                <a:sym typeface="Roboto Condensed Light"/>
              </a:rPr>
              <a:t>Unification of regions considering dependencies-</a:t>
            </a:r>
            <a:endParaRPr sz="2100" dirty="0">
              <a:latin typeface="Roboto Condensed Light"/>
              <a:ea typeface="Roboto Condensed Light"/>
              <a:cs typeface="Roboto Condensed Light"/>
              <a:sym typeface="Roboto Condensed Light"/>
            </a:endParaRPr>
          </a:p>
        </p:txBody>
      </p:sp>
      <p:pic>
        <p:nvPicPr>
          <p:cNvPr id="405" name="Google Shape;405;p56"/>
          <p:cNvPicPr preferRelativeResize="0"/>
          <p:nvPr/>
        </p:nvPicPr>
        <p:blipFill>
          <a:blip r:embed="rId3">
            <a:alphaModFix/>
          </a:blip>
          <a:stretch>
            <a:fillRect/>
          </a:stretch>
        </p:blipFill>
        <p:spPr>
          <a:xfrm>
            <a:off x="1948094" y="2354322"/>
            <a:ext cx="1732000" cy="1359823"/>
          </a:xfrm>
          <a:prstGeom prst="rect">
            <a:avLst/>
          </a:prstGeom>
          <a:noFill/>
          <a:ln>
            <a:solidFill>
              <a:schemeClr val="accent2"/>
            </a:solidFill>
          </a:ln>
        </p:spPr>
      </p:pic>
      <p:pic>
        <p:nvPicPr>
          <p:cNvPr id="406" name="Google Shape;406;p56"/>
          <p:cNvPicPr preferRelativeResize="0"/>
          <p:nvPr/>
        </p:nvPicPr>
        <p:blipFill>
          <a:blip r:embed="rId4">
            <a:alphaModFix/>
          </a:blip>
          <a:stretch>
            <a:fillRect/>
          </a:stretch>
        </p:blipFill>
        <p:spPr>
          <a:xfrm>
            <a:off x="7031525" y="3538657"/>
            <a:ext cx="2112475" cy="1604844"/>
          </a:xfrm>
          <a:prstGeom prst="rect">
            <a:avLst/>
          </a:prstGeom>
          <a:noFill/>
          <a:ln>
            <a:solidFill>
              <a:schemeClr val="accent2"/>
            </a:solidFill>
          </a:ln>
        </p:spPr>
      </p:pic>
      <p:pic>
        <p:nvPicPr>
          <p:cNvPr id="407" name="Google Shape;407;p56"/>
          <p:cNvPicPr preferRelativeResize="0"/>
          <p:nvPr/>
        </p:nvPicPr>
        <p:blipFill>
          <a:blip r:embed="rId5">
            <a:alphaModFix/>
          </a:blip>
          <a:stretch>
            <a:fillRect/>
          </a:stretch>
        </p:blipFill>
        <p:spPr>
          <a:xfrm>
            <a:off x="7587519" y="865951"/>
            <a:ext cx="1556481" cy="946200"/>
          </a:xfrm>
          <a:prstGeom prst="rect">
            <a:avLst/>
          </a:prstGeom>
          <a:noFill/>
          <a:ln>
            <a:noFill/>
          </a:ln>
        </p:spPr>
      </p:pic>
      <p:pic>
        <p:nvPicPr>
          <p:cNvPr id="408" name="Google Shape;408;p56"/>
          <p:cNvPicPr preferRelativeResize="0"/>
          <p:nvPr/>
        </p:nvPicPr>
        <p:blipFill>
          <a:blip r:embed="rId6">
            <a:alphaModFix/>
          </a:blip>
          <a:stretch>
            <a:fillRect/>
          </a:stretch>
        </p:blipFill>
        <p:spPr>
          <a:xfrm>
            <a:off x="7420925" y="2335877"/>
            <a:ext cx="1628650" cy="1008440"/>
          </a:xfrm>
          <a:prstGeom prst="rect">
            <a:avLst/>
          </a:prstGeom>
          <a:noFill/>
          <a:ln>
            <a:noFill/>
          </a:ln>
        </p:spPr>
      </p:pic>
      <p:sp>
        <p:nvSpPr>
          <p:cNvPr id="409" name="Google Shape;409;p56"/>
          <p:cNvSpPr txBox="1"/>
          <p:nvPr/>
        </p:nvSpPr>
        <p:spPr>
          <a:xfrm>
            <a:off x="183700" y="4837675"/>
            <a:ext cx="6153900" cy="2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Taken from: </a:t>
            </a:r>
            <a:r>
              <a:rPr lang="en" sz="1100" u="sng">
                <a:solidFill>
                  <a:schemeClr val="hlink"/>
                </a:solidFill>
                <a:hlinkClick r:id="rId7"/>
              </a:rPr>
              <a:t>http://aishack.in/tutorials/connected-component-labelling/</a:t>
            </a:r>
            <a:endParaRPr>
              <a:latin typeface="Roboto Condensed Light"/>
              <a:ea typeface="Roboto Condensed Light"/>
              <a:cs typeface="Roboto Condensed Light"/>
              <a:sym typeface="Roboto Condensed Light"/>
            </a:endParaRPr>
          </a:p>
        </p:txBody>
      </p:sp>
      <p:cxnSp>
        <p:nvCxnSpPr>
          <p:cNvPr id="3" name="Straight Arrow Connector 2">
            <a:extLst>
              <a:ext uri="{FF2B5EF4-FFF2-40B4-BE49-F238E27FC236}">
                <a16:creationId xmlns:a16="http://schemas.microsoft.com/office/drawing/2014/main" id="{0651E83C-CC6E-41F4-97FC-BC162B45391E}"/>
              </a:ext>
            </a:extLst>
          </p:cNvPr>
          <p:cNvCxnSpPr>
            <a:cxnSpLocks/>
          </p:cNvCxnSpPr>
          <p:nvPr/>
        </p:nvCxnSpPr>
        <p:spPr>
          <a:xfrm>
            <a:off x="6496050" y="2307150"/>
            <a:ext cx="924875" cy="5217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42062F-876B-4FCC-ACC1-D3C0C8A878BF}"/>
              </a:ext>
            </a:extLst>
          </p:cNvPr>
          <p:cNvCxnSpPr>
            <a:cxnSpLocks/>
          </p:cNvCxnSpPr>
          <p:nvPr/>
        </p:nvCxnSpPr>
        <p:spPr>
          <a:xfrm>
            <a:off x="7134225" y="1447800"/>
            <a:ext cx="453294"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A21E4E6-803A-4B7A-8480-D62FDAEAEB65}"/>
              </a:ext>
            </a:extLst>
          </p:cNvPr>
          <p:cNvCxnSpPr>
            <a:cxnSpLocks/>
          </p:cNvCxnSpPr>
          <p:nvPr/>
        </p:nvCxnSpPr>
        <p:spPr>
          <a:xfrm>
            <a:off x="1381125" y="2828925"/>
            <a:ext cx="453294"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7"/>
          <p:cNvSpPr txBox="1">
            <a:spLocks noGrp="1"/>
          </p:cNvSpPr>
          <p:nvPr>
            <p:ph type="ctrTitle"/>
          </p:nvPr>
        </p:nvSpPr>
        <p:spPr>
          <a:xfrm>
            <a:off x="1765826"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Stranded-Colors</a:t>
            </a:r>
            <a:endParaRPr sz="3200" u="sng"/>
          </a:p>
        </p:txBody>
      </p:sp>
      <p:sp>
        <p:nvSpPr>
          <p:cNvPr id="415" name="Google Shape;415;p57"/>
          <p:cNvSpPr txBox="1"/>
          <p:nvPr/>
        </p:nvSpPr>
        <p:spPr>
          <a:xfrm>
            <a:off x="0" y="447000"/>
            <a:ext cx="6015900" cy="41013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SzPts val="2400"/>
              <a:buFont typeface="Roboto Condensed Light"/>
              <a:buAutoNum type="arabicParenR"/>
            </a:pPr>
            <a:r>
              <a:rPr lang="en" sz="2400" dirty="0">
                <a:latin typeface="Roboto Condensed Light"/>
                <a:ea typeface="Roboto Condensed Light"/>
                <a:cs typeface="Roboto Condensed Light"/>
                <a:sym typeface="Roboto Condensed Light"/>
              </a:rPr>
              <a:t>Blocking a source/target of other agent.</a:t>
            </a:r>
            <a:endParaRPr sz="2400" dirty="0">
              <a:latin typeface="Roboto Condensed Light"/>
              <a:ea typeface="Roboto Condensed Light"/>
              <a:cs typeface="Roboto Condensed Light"/>
              <a:sym typeface="Roboto Condensed Light"/>
            </a:endParaRPr>
          </a:p>
          <a:p>
            <a:pPr marL="457200" lvl="0" indent="0" algn="l" rtl="0">
              <a:lnSpc>
                <a:spcPct val="200000"/>
              </a:lnSpc>
              <a:spcBef>
                <a:spcPts val="0"/>
              </a:spcBef>
              <a:spcAft>
                <a:spcPts val="0"/>
              </a:spcAft>
              <a:buNone/>
            </a:pPr>
            <a:r>
              <a:rPr lang="en" sz="2400" dirty="0">
                <a:latin typeface="Roboto Condensed Light"/>
                <a:ea typeface="Roboto Condensed Light"/>
                <a:cs typeface="Roboto Condensed Light"/>
                <a:sym typeface="Roboto Condensed Light"/>
              </a:rPr>
              <a:t>(Like Green blocks Yellow)</a:t>
            </a:r>
            <a:endParaRPr sz="2400" dirty="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endParaRPr sz="2400" b="1" dirty="0">
              <a:latin typeface="Roboto Condensed"/>
              <a:ea typeface="Roboto Condensed"/>
              <a:cs typeface="Roboto Condensed"/>
              <a:sym typeface="Roboto Condensed"/>
            </a:endParaRPr>
          </a:p>
          <a:p>
            <a:pPr marL="457200" lvl="0" indent="-381000" algn="l" rtl="0">
              <a:lnSpc>
                <a:spcPct val="200000"/>
              </a:lnSpc>
              <a:spcBef>
                <a:spcPts val="0"/>
              </a:spcBef>
              <a:spcAft>
                <a:spcPts val="0"/>
              </a:spcAft>
              <a:buSzPts val="2400"/>
              <a:buFont typeface="Roboto Condensed Light"/>
              <a:buAutoNum type="arabicParenR"/>
            </a:pPr>
            <a:r>
              <a:rPr lang="en" sz="2400" dirty="0">
                <a:latin typeface="Roboto Condensed Light"/>
                <a:ea typeface="Roboto Condensed Light"/>
                <a:cs typeface="Roboto Condensed Light"/>
                <a:sym typeface="Roboto Condensed Light"/>
              </a:rPr>
              <a:t>For each non-completed color, there must be a region contains both the current position (head/source) as well as it’s target.</a:t>
            </a:r>
            <a:endParaRPr sz="2400" dirty="0">
              <a:latin typeface="Roboto Condensed Light"/>
              <a:ea typeface="Roboto Condensed Light"/>
              <a:cs typeface="Roboto Condensed Light"/>
              <a:sym typeface="Roboto Condensed Light"/>
            </a:endParaRPr>
          </a:p>
        </p:txBody>
      </p:sp>
      <p:pic>
        <p:nvPicPr>
          <p:cNvPr id="416" name="Google Shape;416;p57"/>
          <p:cNvPicPr preferRelativeResize="0"/>
          <p:nvPr/>
        </p:nvPicPr>
        <p:blipFill>
          <a:blip r:embed="rId3">
            <a:alphaModFix/>
          </a:blip>
          <a:stretch>
            <a:fillRect/>
          </a:stretch>
        </p:blipFill>
        <p:spPr>
          <a:xfrm>
            <a:off x="6272400" y="627975"/>
            <a:ext cx="2036766" cy="2020675"/>
          </a:xfrm>
          <a:prstGeom prst="rect">
            <a:avLst/>
          </a:prstGeom>
          <a:noFill/>
          <a:ln>
            <a:noFill/>
          </a:ln>
        </p:spPr>
      </p:pic>
      <p:pic>
        <p:nvPicPr>
          <p:cNvPr id="417" name="Google Shape;417;p57"/>
          <p:cNvPicPr preferRelativeResize="0"/>
          <p:nvPr/>
        </p:nvPicPr>
        <p:blipFill>
          <a:blip r:embed="rId4">
            <a:alphaModFix/>
          </a:blip>
          <a:stretch>
            <a:fillRect/>
          </a:stretch>
        </p:blipFill>
        <p:spPr>
          <a:xfrm>
            <a:off x="6272400" y="2877250"/>
            <a:ext cx="2072332" cy="2080625"/>
          </a:xfrm>
          <a:prstGeom prst="rect">
            <a:avLst/>
          </a:prstGeom>
          <a:noFill/>
          <a:ln>
            <a:noFill/>
          </a:ln>
        </p:spPr>
      </p:pic>
      <p:sp>
        <p:nvSpPr>
          <p:cNvPr id="418" name="Google Shape;418;p57"/>
          <p:cNvSpPr txBox="1"/>
          <p:nvPr/>
        </p:nvSpPr>
        <p:spPr>
          <a:xfrm>
            <a:off x="183700" y="4837675"/>
            <a:ext cx="6153900" cy="2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Taken from: </a:t>
            </a:r>
            <a:r>
              <a:rPr lang="en" sz="1100" u="sng">
                <a:solidFill>
                  <a:schemeClr val="hlink"/>
                </a:solidFill>
                <a:hlinkClick r:id="rId5"/>
              </a:rPr>
              <a:t>https://mzucker.github.io/2016/08/28/flow-solver.html</a:t>
            </a:r>
            <a:endParaRPr>
              <a:latin typeface="Roboto Condensed Light"/>
              <a:ea typeface="Roboto Condensed Light"/>
              <a:cs typeface="Roboto Condensed Light"/>
              <a:sym typeface="Roboto Condensed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8"/>
          <p:cNvSpPr txBox="1">
            <a:spLocks noGrp="1"/>
          </p:cNvSpPr>
          <p:nvPr>
            <p:ph type="ctrTitle"/>
          </p:nvPr>
        </p:nvSpPr>
        <p:spPr>
          <a:xfrm>
            <a:off x="1765826"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Stranded-Regions</a:t>
            </a:r>
            <a:endParaRPr sz="3200" u="sng"/>
          </a:p>
        </p:txBody>
      </p:sp>
      <p:sp>
        <p:nvSpPr>
          <p:cNvPr id="424" name="Google Shape;424;p58"/>
          <p:cNvSpPr txBox="1"/>
          <p:nvPr/>
        </p:nvSpPr>
        <p:spPr>
          <a:xfrm>
            <a:off x="0" y="1042300"/>
            <a:ext cx="6015900" cy="41013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For each region, there must be at least one contained color whose current position (head/source) and target are located at the same region.</a:t>
            </a:r>
            <a:endParaRPr sz="240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endParaRPr sz="2400" b="1">
              <a:latin typeface="Roboto Condensed"/>
              <a:ea typeface="Roboto Condensed"/>
              <a:cs typeface="Roboto Condensed"/>
              <a:sym typeface="Roboto Condensed"/>
            </a:endParaRPr>
          </a:p>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 </a:t>
            </a:r>
            <a:endParaRPr sz="2400">
              <a:latin typeface="Roboto Condensed Light"/>
              <a:ea typeface="Roboto Condensed Light"/>
              <a:cs typeface="Roboto Condensed Light"/>
              <a:sym typeface="Roboto Condensed Light"/>
            </a:endParaRPr>
          </a:p>
        </p:txBody>
      </p:sp>
      <p:pic>
        <p:nvPicPr>
          <p:cNvPr id="425" name="Google Shape;425;p58"/>
          <p:cNvPicPr preferRelativeResize="0"/>
          <p:nvPr/>
        </p:nvPicPr>
        <p:blipFill>
          <a:blip r:embed="rId3">
            <a:alphaModFix/>
          </a:blip>
          <a:stretch>
            <a:fillRect/>
          </a:stretch>
        </p:blipFill>
        <p:spPr>
          <a:xfrm>
            <a:off x="6015901" y="1997626"/>
            <a:ext cx="3158550" cy="3145884"/>
          </a:xfrm>
          <a:prstGeom prst="rect">
            <a:avLst/>
          </a:prstGeom>
          <a:noFill/>
          <a:ln>
            <a:noFill/>
          </a:ln>
        </p:spPr>
      </p:pic>
      <p:sp>
        <p:nvSpPr>
          <p:cNvPr id="426" name="Google Shape;426;p58"/>
          <p:cNvSpPr txBox="1"/>
          <p:nvPr/>
        </p:nvSpPr>
        <p:spPr>
          <a:xfrm>
            <a:off x="183700" y="4837675"/>
            <a:ext cx="6153900" cy="2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Taken from: </a:t>
            </a:r>
            <a:r>
              <a:rPr lang="en" sz="1100" u="sng">
                <a:solidFill>
                  <a:schemeClr val="hlink"/>
                </a:solidFill>
                <a:hlinkClick r:id="rId4"/>
              </a:rPr>
              <a:t>https://mzucker.github.io/2016/08/28/flow-solver.html</a:t>
            </a:r>
            <a:endParaRPr>
              <a:latin typeface="Roboto Condensed Light"/>
              <a:ea typeface="Roboto Condensed Light"/>
              <a:cs typeface="Roboto Condensed Light"/>
              <a:sym typeface="Roboto Condensed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a:spLocks noGrp="1"/>
          </p:cNvSpPr>
          <p:nvPr>
            <p:ph type="ctrTitle"/>
          </p:nvPr>
        </p:nvSpPr>
        <p:spPr>
          <a:xfrm>
            <a:off x="1765826"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Chokepoint Detection</a:t>
            </a:r>
            <a:endParaRPr sz="3200" u="sng"/>
          </a:p>
        </p:txBody>
      </p:sp>
      <p:sp>
        <p:nvSpPr>
          <p:cNvPr id="432" name="Google Shape;432;p59"/>
          <p:cNvSpPr txBox="1"/>
          <p:nvPr/>
        </p:nvSpPr>
        <p:spPr>
          <a:xfrm>
            <a:off x="0" y="1042300"/>
            <a:ext cx="6015900" cy="41013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A bottleneck of width n can’t enable flow of more than n colors. This is an unsolvable situation. </a:t>
            </a:r>
            <a:endParaRPr sz="240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endParaRPr sz="2400" b="1">
              <a:latin typeface="Roboto Condensed"/>
              <a:ea typeface="Roboto Condensed"/>
              <a:cs typeface="Roboto Condensed"/>
              <a:sym typeface="Roboto Condensed"/>
            </a:endParaRPr>
          </a:p>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 </a:t>
            </a:r>
            <a:endParaRPr sz="2400">
              <a:latin typeface="Roboto Condensed Light"/>
              <a:ea typeface="Roboto Condensed Light"/>
              <a:cs typeface="Roboto Condensed Light"/>
              <a:sym typeface="Roboto Condensed Light"/>
            </a:endParaRPr>
          </a:p>
        </p:txBody>
      </p:sp>
      <p:pic>
        <p:nvPicPr>
          <p:cNvPr id="433" name="Google Shape;433;p59"/>
          <p:cNvPicPr preferRelativeResize="0"/>
          <p:nvPr/>
        </p:nvPicPr>
        <p:blipFill>
          <a:blip r:embed="rId3">
            <a:alphaModFix/>
          </a:blip>
          <a:stretch>
            <a:fillRect/>
          </a:stretch>
        </p:blipFill>
        <p:spPr>
          <a:xfrm>
            <a:off x="6015890" y="1959851"/>
            <a:ext cx="3158550" cy="3183759"/>
          </a:xfrm>
          <a:prstGeom prst="rect">
            <a:avLst/>
          </a:prstGeom>
          <a:noFill/>
          <a:ln>
            <a:noFill/>
          </a:ln>
        </p:spPr>
      </p:pic>
      <p:sp>
        <p:nvSpPr>
          <p:cNvPr id="434" name="Google Shape;434;p59"/>
          <p:cNvSpPr txBox="1"/>
          <p:nvPr/>
        </p:nvSpPr>
        <p:spPr>
          <a:xfrm>
            <a:off x="183700" y="4837675"/>
            <a:ext cx="6153900" cy="2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Taken from: </a:t>
            </a:r>
            <a:r>
              <a:rPr lang="en" sz="1100" u="sng">
                <a:solidFill>
                  <a:schemeClr val="hlink"/>
                </a:solidFill>
                <a:hlinkClick r:id="rId4"/>
              </a:rPr>
              <a:t>https://mzucker.github.io/2016/08/28/flow-solver.html</a:t>
            </a:r>
            <a:endParaRPr>
              <a:latin typeface="Roboto Condensed Light"/>
              <a:ea typeface="Roboto Condensed Light"/>
              <a:cs typeface="Roboto Condensed Light"/>
              <a:sym typeface="Roboto Condensed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0"/>
          <p:cNvSpPr txBox="1">
            <a:spLocks noGrp="1"/>
          </p:cNvSpPr>
          <p:nvPr>
            <p:ph type="ctrTitle"/>
          </p:nvPr>
        </p:nvSpPr>
        <p:spPr>
          <a:xfrm>
            <a:off x="1765826"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Fast-Forwarding</a:t>
            </a:r>
            <a:endParaRPr sz="3200" u="sng"/>
          </a:p>
        </p:txBody>
      </p:sp>
      <p:sp>
        <p:nvSpPr>
          <p:cNvPr id="440" name="Google Shape;440;p60"/>
          <p:cNvSpPr txBox="1"/>
          <p:nvPr/>
        </p:nvSpPr>
        <p:spPr>
          <a:xfrm>
            <a:off x="0" y="685175"/>
            <a:ext cx="9144000" cy="14019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Speeding up the expansion of Forced-Moves every time </a:t>
            </a:r>
            <a:endParaRPr sz="240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that there is such a move.</a:t>
            </a:r>
            <a:endParaRPr sz="240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endParaRPr sz="2400" b="1">
              <a:latin typeface="Roboto Condensed"/>
              <a:ea typeface="Roboto Condensed"/>
              <a:cs typeface="Roboto Condensed"/>
              <a:sym typeface="Roboto Condensed"/>
            </a:endParaRPr>
          </a:p>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 </a:t>
            </a:r>
            <a:endParaRPr sz="2400">
              <a:latin typeface="Roboto Condensed Light"/>
              <a:ea typeface="Roboto Condensed Light"/>
              <a:cs typeface="Roboto Condensed Light"/>
              <a:sym typeface="Roboto Condensed Light"/>
            </a:endParaRPr>
          </a:p>
        </p:txBody>
      </p:sp>
      <p:pic>
        <p:nvPicPr>
          <p:cNvPr id="441" name="Google Shape;441;p60"/>
          <p:cNvPicPr preferRelativeResize="0"/>
          <p:nvPr/>
        </p:nvPicPr>
        <p:blipFill>
          <a:blip r:embed="rId3">
            <a:alphaModFix/>
          </a:blip>
          <a:stretch>
            <a:fillRect/>
          </a:stretch>
        </p:blipFill>
        <p:spPr>
          <a:xfrm>
            <a:off x="3700801" y="2173976"/>
            <a:ext cx="5443200" cy="2663700"/>
          </a:xfrm>
          <a:prstGeom prst="rect">
            <a:avLst/>
          </a:prstGeom>
          <a:noFill/>
          <a:ln>
            <a:noFill/>
          </a:ln>
        </p:spPr>
      </p:pic>
      <p:sp>
        <p:nvSpPr>
          <p:cNvPr id="442" name="Google Shape;442;p60"/>
          <p:cNvSpPr txBox="1"/>
          <p:nvPr/>
        </p:nvSpPr>
        <p:spPr>
          <a:xfrm>
            <a:off x="183700" y="4837675"/>
            <a:ext cx="6153900" cy="2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Taken from: </a:t>
            </a:r>
            <a:r>
              <a:rPr lang="en" sz="1100" u="sng">
                <a:solidFill>
                  <a:schemeClr val="hlink"/>
                </a:solidFill>
                <a:hlinkClick r:id="rId4"/>
              </a:rPr>
              <a:t>https://mzucker.github.io/2016/08/28/flow-solver.html</a:t>
            </a:r>
            <a:endParaRPr>
              <a:latin typeface="Roboto Condensed Light"/>
              <a:ea typeface="Roboto Condensed Light"/>
              <a:cs typeface="Roboto Condensed Light"/>
              <a:sym typeface="Roboto Condensed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1"/>
          <p:cNvSpPr txBox="1">
            <a:spLocks noGrp="1"/>
          </p:cNvSpPr>
          <p:nvPr>
            <p:ph type="ctrTitle"/>
          </p:nvPr>
        </p:nvSpPr>
        <p:spPr>
          <a:xfrm>
            <a:off x="1765825" y="0"/>
            <a:ext cx="61539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Source/Target Determining</a:t>
            </a:r>
            <a:endParaRPr sz="3200" u="sng"/>
          </a:p>
        </p:txBody>
      </p:sp>
      <p:sp>
        <p:nvSpPr>
          <p:cNvPr id="448" name="Google Shape;448;p61"/>
          <p:cNvSpPr txBox="1"/>
          <p:nvPr/>
        </p:nvSpPr>
        <p:spPr>
          <a:xfrm>
            <a:off x="0" y="1042300"/>
            <a:ext cx="6015900" cy="41013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2400" u="sng">
                <a:latin typeface="Roboto Condensed Light"/>
                <a:ea typeface="Roboto Condensed Light"/>
                <a:cs typeface="Roboto Condensed Light"/>
                <a:sym typeface="Roboto Condensed Light"/>
              </a:rPr>
              <a:t>Rule of Thumb</a:t>
            </a:r>
            <a:r>
              <a:rPr lang="en" sz="2400">
                <a:latin typeface="Roboto Condensed Light"/>
                <a:ea typeface="Roboto Condensed Light"/>
                <a:cs typeface="Roboto Condensed Light"/>
                <a:sym typeface="Roboto Condensed Light"/>
              </a:rPr>
              <a:t>: We would prefer the source to be closer to the outer boundary than the target.</a:t>
            </a:r>
            <a:endParaRPr sz="240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s  = Necessarily source</a:t>
            </a:r>
            <a:endParaRPr sz="240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t = Necessarily target</a:t>
            </a:r>
            <a:endParaRPr sz="240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s/t = can be source or target</a:t>
            </a:r>
            <a:endParaRPr sz="2400">
              <a:latin typeface="Roboto Condensed Light"/>
              <a:ea typeface="Roboto Condensed Light"/>
              <a:cs typeface="Roboto Condensed Light"/>
              <a:sym typeface="Roboto Condensed Light"/>
            </a:endParaRPr>
          </a:p>
          <a:p>
            <a:pPr marL="0" lvl="0" indent="0" algn="l" rtl="0">
              <a:lnSpc>
                <a:spcPct val="200000"/>
              </a:lnSpc>
              <a:spcBef>
                <a:spcPts val="0"/>
              </a:spcBef>
              <a:spcAft>
                <a:spcPts val="0"/>
              </a:spcAft>
              <a:buNone/>
            </a:pPr>
            <a:endParaRPr sz="2400" b="1">
              <a:latin typeface="Roboto Condensed"/>
              <a:ea typeface="Roboto Condensed"/>
              <a:cs typeface="Roboto Condensed"/>
              <a:sym typeface="Roboto Condensed"/>
            </a:endParaRPr>
          </a:p>
          <a:p>
            <a:pPr marL="0" lvl="0" indent="0" algn="l" rtl="0">
              <a:lnSpc>
                <a:spcPct val="200000"/>
              </a:lnSpc>
              <a:spcBef>
                <a:spcPts val="0"/>
              </a:spcBef>
              <a:spcAft>
                <a:spcPts val="0"/>
              </a:spcAft>
              <a:buNone/>
            </a:pPr>
            <a:r>
              <a:rPr lang="en" sz="2400">
                <a:latin typeface="Roboto Condensed Light"/>
                <a:ea typeface="Roboto Condensed Light"/>
                <a:cs typeface="Roboto Condensed Light"/>
                <a:sym typeface="Roboto Condensed Light"/>
              </a:rPr>
              <a:t> </a:t>
            </a:r>
            <a:endParaRPr sz="2400">
              <a:latin typeface="Roboto Condensed Light"/>
              <a:ea typeface="Roboto Condensed Light"/>
              <a:cs typeface="Roboto Condensed Light"/>
              <a:sym typeface="Roboto Condensed Light"/>
            </a:endParaRPr>
          </a:p>
        </p:txBody>
      </p:sp>
      <p:sp>
        <p:nvSpPr>
          <p:cNvPr id="449" name="Google Shape;449;p61"/>
          <p:cNvSpPr txBox="1"/>
          <p:nvPr/>
        </p:nvSpPr>
        <p:spPr>
          <a:xfrm>
            <a:off x="183700" y="4837675"/>
            <a:ext cx="6153900" cy="2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Taken from: </a:t>
            </a:r>
            <a:r>
              <a:rPr lang="en" sz="1100" u="sng">
                <a:solidFill>
                  <a:schemeClr val="hlink"/>
                </a:solidFill>
                <a:hlinkClick r:id="rId3"/>
              </a:rPr>
              <a:t>https://mzucker.github.io/2016/08/28/flow-solver.html</a:t>
            </a:r>
            <a:endParaRPr>
              <a:latin typeface="Roboto Condensed Light"/>
              <a:ea typeface="Roboto Condensed Light"/>
              <a:cs typeface="Roboto Condensed Light"/>
              <a:sym typeface="Roboto Condensed Light"/>
            </a:endParaRPr>
          </a:p>
        </p:txBody>
      </p:sp>
      <p:pic>
        <p:nvPicPr>
          <p:cNvPr id="450" name="Google Shape;450;p61"/>
          <p:cNvPicPr preferRelativeResize="0"/>
          <p:nvPr/>
        </p:nvPicPr>
        <p:blipFill rotWithShape="1">
          <a:blip r:embed="rId4">
            <a:alphaModFix/>
          </a:blip>
          <a:srcRect r="2200"/>
          <a:stretch/>
        </p:blipFill>
        <p:spPr>
          <a:xfrm>
            <a:off x="6015893" y="1959850"/>
            <a:ext cx="3090557" cy="3183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2"/>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Observations</a:t>
            </a:r>
            <a:endParaRPr/>
          </a:p>
        </p:txBody>
      </p:sp>
      <p:sp>
        <p:nvSpPr>
          <p:cNvPr id="456" name="Google Shape;456;p62"/>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457" name="Google Shape;457;p62"/>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458" name="Google Shape;458;p62"/>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Experimental Measurements, Findings</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3"/>
          <p:cNvSpPr txBox="1">
            <a:spLocks noGrp="1"/>
          </p:cNvSpPr>
          <p:nvPr>
            <p:ph type="ctrTitle"/>
          </p:nvPr>
        </p:nvSpPr>
        <p:spPr>
          <a:xfrm>
            <a:off x="388275" y="-104350"/>
            <a:ext cx="8088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Experimental Measurements</a:t>
            </a:r>
            <a:endParaRPr sz="3200" u="sng"/>
          </a:p>
        </p:txBody>
      </p:sp>
      <p:pic>
        <p:nvPicPr>
          <p:cNvPr id="464" name="Google Shape;464;p63"/>
          <p:cNvPicPr preferRelativeResize="0"/>
          <p:nvPr/>
        </p:nvPicPr>
        <p:blipFill>
          <a:blip r:embed="rId3">
            <a:alphaModFix/>
          </a:blip>
          <a:stretch>
            <a:fillRect/>
          </a:stretch>
        </p:blipFill>
        <p:spPr>
          <a:xfrm>
            <a:off x="0" y="447850"/>
            <a:ext cx="9144000" cy="4251951"/>
          </a:xfrm>
          <a:prstGeom prst="rect">
            <a:avLst/>
          </a:prstGeom>
          <a:noFill/>
          <a:ln>
            <a:noFill/>
          </a:ln>
        </p:spPr>
      </p:pic>
      <p:sp>
        <p:nvSpPr>
          <p:cNvPr id="465" name="Google Shape;465;p63"/>
          <p:cNvSpPr txBox="1"/>
          <p:nvPr/>
        </p:nvSpPr>
        <p:spPr>
          <a:xfrm>
            <a:off x="-47775" y="4623600"/>
            <a:ext cx="89604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dirty="0">
                <a:latin typeface="Roboto Condensed Light"/>
                <a:ea typeface="Roboto Condensed Light"/>
                <a:cs typeface="Roboto Condensed Light"/>
                <a:sym typeface="Roboto Condensed Light"/>
              </a:rPr>
              <a:t>Notes</a:t>
            </a:r>
            <a:r>
              <a:rPr lang="en" dirty="0">
                <a:latin typeface="Roboto Condensed Light"/>
                <a:ea typeface="Roboto Condensed Light"/>
                <a:cs typeface="Roboto Condensed Light"/>
                <a:sym typeface="Roboto Condensed Light"/>
              </a:rPr>
              <a:t>: 1)The avg. values of MA-A* were taken regarding the </a:t>
            </a:r>
            <a:r>
              <a:rPr lang="en" u="sng" dirty="0">
                <a:latin typeface="Roboto Condensed Light"/>
                <a:ea typeface="Roboto Condensed Light"/>
                <a:cs typeface="Roboto Condensed Light"/>
                <a:sym typeface="Roboto Condensed Light"/>
              </a:rPr>
              <a:t>mean of </a:t>
            </a:r>
            <a:r>
              <a:rPr lang="en" b="1" u="sng" dirty="0">
                <a:latin typeface="Roboto Condensed"/>
                <a:ea typeface="Roboto Condensed"/>
                <a:cs typeface="Roboto Condensed"/>
                <a:sym typeface="Roboto Condensed"/>
              </a:rPr>
              <a:t>5 </a:t>
            </a:r>
            <a:r>
              <a:rPr lang="en" u="sng" dirty="0">
                <a:latin typeface="Roboto Condensed Light"/>
                <a:ea typeface="Roboto Condensed Light"/>
                <a:cs typeface="Roboto Condensed Light"/>
                <a:sym typeface="Roboto Condensed Light"/>
              </a:rPr>
              <a:t>measurements</a:t>
            </a:r>
            <a:r>
              <a:rPr lang="en" dirty="0">
                <a:latin typeface="Roboto Condensed Light"/>
                <a:ea typeface="Roboto Condensed Light"/>
                <a:cs typeface="Roboto Condensed Light"/>
                <a:sym typeface="Roboto Condensed Light"/>
              </a:rPr>
              <a:t> 2)The times are in sec.</a:t>
            </a:r>
            <a:endParaRPr dirty="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3) </a:t>
            </a:r>
            <a:r>
              <a:rPr lang="en" u="sng" dirty="0">
                <a:latin typeface="Roboto Condensed Light"/>
                <a:ea typeface="Roboto Condensed Light"/>
                <a:cs typeface="Roboto Condensed Light"/>
                <a:sym typeface="Roboto Condensed Light"/>
              </a:rPr>
              <a:t>Processor</a:t>
            </a:r>
            <a:r>
              <a:rPr lang="en" dirty="0">
                <a:latin typeface="Roboto Condensed Light"/>
                <a:ea typeface="Roboto Condensed Light"/>
                <a:cs typeface="Roboto Condensed Light"/>
                <a:sym typeface="Roboto Condensed Light"/>
              </a:rPr>
              <a:t>: Intel(R) Core(TM) i5-5200 CPU @ 2.20 GHz  2.19GHz</a:t>
            </a:r>
            <a:endParaRPr dirty="0">
              <a:latin typeface="Roboto Condensed Light"/>
              <a:ea typeface="Roboto Condensed Light"/>
              <a:cs typeface="Roboto Condensed Light"/>
              <a:sym typeface="Roboto Condensed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4"/>
          <p:cNvSpPr txBox="1">
            <a:spLocks noGrp="1"/>
          </p:cNvSpPr>
          <p:nvPr>
            <p:ph type="ctrTitle"/>
          </p:nvPr>
        </p:nvSpPr>
        <p:spPr>
          <a:xfrm>
            <a:off x="1964850" y="-180550"/>
            <a:ext cx="5214300" cy="7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Findings</a:t>
            </a:r>
            <a:endParaRPr sz="3200" u="sng"/>
          </a:p>
        </p:txBody>
      </p:sp>
      <mc:AlternateContent xmlns:mc="http://schemas.openxmlformats.org/markup-compatibility/2006" xmlns:a14="http://schemas.microsoft.com/office/drawing/2010/main">
        <mc:Choice Requires="a14">
          <p:sp>
            <p:nvSpPr>
              <p:cNvPr id="471" name="Google Shape;471;p64"/>
              <p:cNvSpPr txBox="1"/>
              <p:nvPr/>
            </p:nvSpPr>
            <p:spPr>
              <a:xfrm>
                <a:off x="0" y="360775"/>
                <a:ext cx="9144000" cy="47826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Roboto Condensed"/>
                  <a:buChar char="❏"/>
                </a:pPr>
                <a:r>
                  <a:rPr lang="en-US" sz="1600" b="1" u="sng" dirty="0">
                    <a:solidFill>
                      <a:schemeClr val="dk1"/>
                    </a:solidFill>
                    <a:latin typeface="Roboto Condensed"/>
                    <a:ea typeface="Roboto Condensed"/>
                    <a:cs typeface="Roboto Condensed"/>
                    <a:sym typeface="Roboto Condensed"/>
                  </a:rPr>
                  <a:t>Problem classification</a:t>
                </a:r>
                <a:r>
                  <a:rPr lang="en-US" sz="1600" b="1" dirty="0">
                    <a:solidFill>
                      <a:schemeClr val="dk1"/>
                    </a:solidFill>
                    <a:latin typeface="Roboto Condensed"/>
                    <a:ea typeface="Roboto Condensed"/>
                    <a:cs typeface="Roboto Condensed"/>
                    <a:sym typeface="Roboto Condensed"/>
                  </a:rPr>
                  <a:t>: </a:t>
                </a:r>
                <a:r>
                  <a:rPr lang="en-US" sz="1600" dirty="0">
                    <a:solidFill>
                      <a:schemeClr val="dk1"/>
                    </a:solidFill>
                    <a:latin typeface="Roboto Condensed Light"/>
                    <a:ea typeface="Roboto Condensed Light"/>
                    <a:cs typeface="Roboto Condensed Light"/>
                    <a:sym typeface="Roboto Condensed Light"/>
                  </a:rPr>
                  <a:t>Tightly coupled agents, Low coordination.</a:t>
                </a:r>
              </a:p>
              <a:p>
                <a:pPr marL="457200" lvl="0" indent="0" algn="l" rtl="0">
                  <a:lnSpc>
                    <a:spcPct val="150000"/>
                  </a:lnSpc>
                  <a:spcBef>
                    <a:spcPts val="0"/>
                  </a:spcBef>
                  <a:spcAft>
                    <a:spcPts val="0"/>
                  </a:spcAft>
                  <a:buNone/>
                </a:pPr>
                <a:endParaRPr lang="en-US" sz="1600" b="1" dirty="0">
                  <a:solidFill>
                    <a:schemeClr val="dk1"/>
                  </a:solidFill>
                  <a:latin typeface="Roboto Condensed"/>
                  <a:ea typeface="Roboto Condensed"/>
                  <a:cs typeface="Roboto Condensed"/>
                  <a:sym typeface="Roboto Condensed"/>
                </a:endParaRPr>
              </a:p>
              <a:p>
                <a:pPr marL="457200" lvl="0" indent="-330200" algn="l" rtl="0">
                  <a:lnSpc>
                    <a:spcPct val="150000"/>
                  </a:lnSpc>
                  <a:spcBef>
                    <a:spcPts val="0"/>
                  </a:spcBef>
                  <a:spcAft>
                    <a:spcPts val="0"/>
                  </a:spcAft>
                  <a:buClr>
                    <a:schemeClr val="dk1"/>
                  </a:buClr>
                  <a:buSzPts val="1600"/>
                  <a:buFont typeface="Roboto Condensed"/>
                  <a:buChar char="❏"/>
                </a:pPr>
                <a:r>
                  <a:rPr lang="en-US" sz="1600" b="1" u="sng" dirty="0">
                    <a:solidFill>
                      <a:schemeClr val="dk1"/>
                    </a:solidFill>
                    <a:latin typeface="Roboto Condensed"/>
                    <a:ea typeface="Roboto Condensed"/>
                    <a:cs typeface="Roboto Condensed"/>
                    <a:sym typeface="Roboto Condensed"/>
                  </a:rPr>
                  <a:t>Time and Space Complexities</a:t>
                </a:r>
                <a:r>
                  <a:rPr lang="en-US" sz="1600" b="1" dirty="0">
                    <a:solidFill>
                      <a:schemeClr val="dk1"/>
                    </a:solidFill>
                    <a:latin typeface="Roboto Condensed"/>
                    <a:ea typeface="Roboto Condensed"/>
                    <a:cs typeface="Roboto Condensed"/>
                    <a:sym typeface="Roboto Condensed"/>
                  </a:rPr>
                  <a:t>: </a:t>
                </a:r>
                <a:r>
                  <a:rPr lang="en-US" sz="1600" dirty="0">
                    <a:solidFill>
                      <a:schemeClr val="dk1"/>
                    </a:solidFill>
                    <a:latin typeface="Roboto Condensed Light"/>
                    <a:ea typeface="Roboto Condensed Light"/>
                    <a:cs typeface="Roboto Condensed Light"/>
                    <a:sym typeface="Roboto Condensed Light"/>
                  </a:rPr>
                  <a:t>Regarding a board (grid) contains </a:t>
                </a:r>
                <a:r>
                  <a:rPr lang="en-US" sz="1600" u="sng" dirty="0">
                    <a:solidFill>
                      <a:srgbClr val="6AA84F"/>
                    </a:solidFill>
                    <a:latin typeface="Roboto Condensed Light"/>
                    <a:ea typeface="Roboto Condensed Light"/>
                    <a:cs typeface="Roboto Condensed Light"/>
                    <a:sym typeface="Roboto Condensed Light"/>
                  </a:rPr>
                  <a:t>n  squares</a:t>
                </a:r>
                <a:r>
                  <a:rPr lang="en-US" sz="1600" dirty="0">
                    <a:solidFill>
                      <a:srgbClr val="6AA84F"/>
                    </a:solidFill>
                    <a:latin typeface="Roboto Condensed Light"/>
                    <a:ea typeface="Roboto Condensed Light"/>
                    <a:cs typeface="Roboto Condensed Light"/>
                    <a:sym typeface="Roboto Condensed Light"/>
                  </a:rPr>
                  <a:t> </a:t>
                </a:r>
                <a:r>
                  <a:rPr lang="en-US" sz="1600" dirty="0">
                    <a:solidFill>
                      <a:schemeClr val="dk1"/>
                    </a:solidFill>
                    <a:latin typeface="Roboto Condensed Light"/>
                    <a:ea typeface="Roboto Condensed Light"/>
                    <a:cs typeface="Roboto Condensed Light"/>
                    <a:sym typeface="Roboto Condensed Light"/>
                  </a:rPr>
                  <a:t>and branching factor of </a:t>
                </a:r>
                <a:r>
                  <a:rPr lang="en-US" sz="1600" b="1" dirty="0">
                    <a:solidFill>
                      <a:srgbClr val="6AA84F"/>
                    </a:solidFill>
                    <a:latin typeface="Roboto Condensed"/>
                    <a:ea typeface="Roboto Condensed"/>
                    <a:cs typeface="Roboto Condensed"/>
                    <a:sym typeface="Roboto Condensed"/>
                  </a:rPr>
                  <a:t>3</a:t>
                </a:r>
                <a:r>
                  <a:rPr lang="en-US" sz="1600" dirty="0">
                    <a:solidFill>
                      <a:schemeClr val="dk1"/>
                    </a:solidFill>
                    <a:latin typeface="Roboto Condensed Light"/>
                    <a:ea typeface="Roboto Condensed Light"/>
                    <a:cs typeface="Roboto Condensed Light"/>
                    <a:sym typeface="Roboto Condensed Light"/>
                  </a:rPr>
                  <a:t> - </a:t>
                </a:r>
              </a:p>
              <a:p>
                <a:pPr marL="457200" lvl="0" indent="0" algn="l" rtl="0">
                  <a:lnSpc>
                    <a:spcPct val="150000"/>
                  </a:lnSpc>
                  <a:spcBef>
                    <a:spcPts val="0"/>
                  </a:spcBef>
                  <a:spcAft>
                    <a:spcPts val="0"/>
                  </a:spcAft>
                  <a:buNone/>
                </a:pPr>
                <a:r>
                  <a:rPr lang="en-US" sz="1600" b="1" u="sng" dirty="0">
                    <a:solidFill>
                      <a:schemeClr val="dk1"/>
                    </a:solidFill>
                    <a:latin typeface="Roboto Condensed"/>
                    <a:ea typeface="Roboto Condensed"/>
                    <a:cs typeface="Roboto Condensed"/>
                    <a:sym typeface="Roboto Condensed"/>
                  </a:rPr>
                  <a:t>Space Complexity</a:t>
                </a:r>
                <a:r>
                  <a:rPr lang="en-US" sz="1600" b="1" dirty="0">
                    <a:solidFill>
                      <a:schemeClr val="dk1"/>
                    </a:solidFill>
                    <a:latin typeface="Roboto Condensed"/>
                    <a:ea typeface="Roboto Condensed"/>
                    <a:cs typeface="Roboto Condensed"/>
                    <a:sym typeface="Roboto Condensed"/>
                  </a:rPr>
                  <a:t>- </a:t>
                </a:r>
                <a:r>
                  <a:rPr lang="en-US" sz="1600" dirty="0">
                    <a:solidFill>
                      <a:schemeClr val="dk1"/>
                    </a:solidFill>
                    <a:latin typeface="Roboto Condensed Light"/>
                    <a:ea typeface="Roboto Condensed Light"/>
                    <a:cs typeface="Roboto Condensed Light"/>
                    <a:sym typeface="Roboto Condensed Light"/>
                  </a:rPr>
                  <a:t>O(n*</a:t>
                </a:r>
                <a14:m>
                  <m:oMath xmlns:m="http://schemas.openxmlformats.org/officeDocument/2006/math">
                    <m:sSup>
                      <m:sSupPr>
                        <m:ctrlPr>
                          <a:rPr lang="ar-AE" sz="1600" i="1" dirty="0" smtClean="0">
                            <a:solidFill>
                              <a:schemeClr val="dk1"/>
                            </a:solidFill>
                            <a:latin typeface="Cambria Math" panose="02040503050406030204" pitchFamily="18" charset="0"/>
                            <a:ea typeface="Roboto Condensed Light"/>
                            <a:sym typeface="Roboto Condensed Light"/>
                          </a:rPr>
                        </m:ctrlPr>
                      </m:sSupPr>
                      <m:e>
                        <m:r>
                          <a:rPr lang="ar-AE" sz="1600" b="0" i="1" dirty="0" smtClean="0">
                            <a:solidFill>
                              <a:schemeClr val="dk1"/>
                            </a:solidFill>
                            <a:latin typeface="Cambria Math" panose="02040503050406030204" pitchFamily="18" charset="0"/>
                            <a:ea typeface="Roboto Condensed Light"/>
                            <a:sym typeface="Roboto Condensed Light"/>
                          </a:rPr>
                          <m:t>3</m:t>
                        </m:r>
                      </m:e>
                      <m:sup>
                        <m:r>
                          <a:rPr lang="en-US" sz="1600" b="0" i="1" dirty="0" smtClean="0">
                            <a:solidFill>
                              <a:schemeClr val="dk1"/>
                            </a:solidFill>
                            <a:latin typeface="Cambria Math" panose="02040503050406030204" pitchFamily="18" charset="0"/>
                            <a:ea typeface="Roboto Condensed Light"/>
                            <a:sym typeface="Roboto Condensed Light"/>
                          </a:rPr>
                          <m:t>𝑛</m:t>
                        </m:r>
                      </m:sup>
                    </m:sSup>
                  </m:oMath>
                </a14:m>
                <a:r>
                  <a:rPr lang="en-US" sz="1600" dirty="0">
                    <a:solidFill>
                      <a:schemeClr val="dk1"/>
                    </a:solidFill>
                    <a:latin typeface="Roboto Condensed Light"/>
                    <a:ea typeface="Roboto Condensed Light"/>
                    <a:cs typeface="Roboto Condensed Light"/>
                    <a:sym typeface="Roboto Condensed Light"/>
                  </a:rPr>
                  <a:t>), the complexity of  A*/UCS Search s.t every node contains a few grids.</a:t>
                </a:r>
              </a:p>
              <a:p>
                <a:pPr marL="457200" lvl="0">
                  <a:lnSpc>
                    <a:spcPct val="150000"/>
                  </a:lnSpc>
                </a:pPr>
                <a:r>
                  <a:rPr lang="en-US" sz="1600" b="1" u="sng" dirty="0">
                    <a:solidFill>
                      <a:schemeClr val="dk1"/>
                    </a:solidFill>
                    <a:latin typeface="Roboto Condensed"/>
                    <a:ea typeface="Roboto Condensed"/>
                    <a:cs typeface="Roboto Condensed"/>
                    <a:sym typeface="Roboto Condensed"/>
                  </a:rPr>
                  <a:t>Time Complexity</a:t>
                </a:r>
                <a:r>
                  <a:rPr lang="en-US" sz="1600" b="1" dirty="0">
                    <a:solidFill>
                      <a:schemeClr val="dk1"/>
                    </a:solidFill>
                    <a:latin typeface="Roboto Condensed"/>
                    <a:ea typeface="Roboto Condensed"/>
                    <a:cs typeface="Roboto Condensed"/>
                    <a:sym typeface="Roboto Condensed"/>
                  </a:rPr>
                  <a:t> - </a:t>
                </a:r>
                <a:r>
                  <a:rPr lang="en-US" sz="1600" dirty="0">
                    <a:solidFill>
                      <a:schemeClr val="dk1"/>
                    </a:solidFill>
                    <a:latin typeface="Roboto Condensed Light"/>
                    <a:ea typeface="Roboto Condensed Light"/>
                    <a:cs typeface="Roboto Condensed Light"/>
                    <a:sym typeface="Roboto Condensed Light"/>
                  </a:rPr>
                  <a:t>O(n*</a:t>
                </a:r>
                <a14:m>
                  <m:oMath xmlns:m="http://schemas.openxmlformats.org/officeDocument/2006/math">
                    <m:sSup>
                      <m:sSupPr>
                        <m:ctrlPr>
                          <a:rPr lang="ar-AE" sz="1600" i="1" dirty="0">
                            <a:solidFill>
                              <a:schemeClr val="dk1"/>
                            </a:solidFill>
                            <a:latin typeface="Cambria Math" panose="02040503050406030204" pitchFamily="18" charset="0"/>
                            <a:ea typeface="Roboto Condensed Light"/>
                            <a:sym typeface="Roboto Condensed Light"/>
                          </a:rPr>
                        </m:ctrlPr>
                      </m:sSupPr>
                      <m:e>
                        <m:r>
                          <a:rPr lang="ar-AE" sz="1600" i="1" dirty="0">
                            <a:solidFill>
                              <a:schemeClr val="dk1"/>
                            </a:solidFill>
                            <a:latin typeface="Cambria Math" panose="02040503050406030204" pitchFamily="18" charset="0"/>
                            <a:ea typeface="Roboto Condensed Light"/>
                            <a:sym typeface="Roboto Condensed Light"/>
                          </a:rPr>
                          <m:t>3</m:t>
                        </m:r>
                      </m:e>
                      <m:sup>
                        <m:r>
                          <a:rPr lang="en-US" sz="1600" i="1" dirty="0">
                            <a:solidFill>
                              <a:schemeClr val="dk1"/>
                            </a:solidFill>
                            <a:latin typeface="Cambria Math" panose="02040503050406030204" pitchFamily="18" charset="0"/>
                            <a:ea typeface="Roboto Condensed Light"/>
                            <a:sym typeface="Roboto Condensed Light"/>
                          </a:rPr>
                          <m:t>𝑛</m:t>
                        </m:r>
                      </m:sup>
                    </m:sSup>
                  </m:oMath>
                </a14:m>
                <a:r>
                  <a:rPr lang="en-US" sz="1600" dirty="0">
                    <a:solidFill>
                      <a:schemeClr val="dk1"/>
                    </a:solidFill>
                    <a:latin typeface="Roboto Condensed Light"/>
                    <a:ea typeface="Roboto Condensed Light"/>
                    <a:cs typeface="Roboto Condensed Light"/>
                    <a:sym typeface="Roboto Condensed Light"/>
                  </a:rPr>
                  <a:t>), since we perform checks all over the board in each turn (Expansion).</a:t>
                </a:r>
              </a:p>
              <a:p>
                <a:pPr marL="457200" lvl="0" indent="0" algn="l" rtl="0">
                  <a:lnSpc>
                    <a:spcPct val="150000"/>
                  </a:lnSpc>
                  <a:spcBef>
                    <a:spcPts val="0"/>
                  </a:spcBef>
                  <a:spcAft>
                    <a:spcPts val="0"/>
                  </a:spcAft>
                  <a:buNone/>
                </a:pPr>
                <a:endParaRPr lang="en-US" sz="1600" b="1" dirty="0">
                  <a:solidFill>
                    <a:schemeClr val="dk1"/>
                  </a:solidFill>
                  <a:latin typeface="Roboto Condensed"/>
                  <a:ea typeface="Roboto Condensed"/>
                  <a:cs typeface="Roboto Condensed"/>
                  <a:sym typeface="Roboto Condensed"/>
                </a:endParaRPr>
              </a:p>
              <a:p>
                <a:pPr marL="457200" lvl="0" indent="-330200" algn="l" rtl="0">
                  <a:lnSpc>
                    <a:spcPct val="150000"/>
                  </a:lnSpc>
                  <a:spcBef>
                    <a:spcPts val="0"/>
                  </a:spcBef>
                  <a:spcAft>
                    <a:spcPts val="0"/>
                  </a:spcAft>
                  <a:buClr>
                    <a:schemeClr val="dk1"/>
                  </a:buClr>
                  <a:buSzPts val="1600"/>
                  <a:buFont typeface="Roboto Condensed Light"/>
                  <a:buChar char="❏"/>
                </a:pPr>
                <a:r>
                  <a:rPr lang="en-US" sz="1600" b="1" dirty="0">
                    <a:solidFill>
                      <a:schemeClr val="dk1"/>
                    </a:solidFill>
                    <a:latin typeface="Roboto Condensed"/>
                    <a:ea typeface="Roboto Condensed"/>
                    <a:cs typeface="Roboto Condensed"/>
                    <a:sym typeface="Roboto Condensed"/>
                  </a:rPr>
                  <a:t>C is much faster than Python</a:t>
                </a:r>
                <a:r>
                  <a:rPr lang="en-US" sz="1600" dirty="0">
                    <a:solidFill>
                      <a:schemeClr val="dk1"/>
                    </a:solidFill>
                    <a:latin typeface="Roboto Condensed Light"/>
                    <a:ea typeface="Roboto Condensed Light"/>
                    <a:cs typeface="Roboto Condensed Light"/>
                    <a:sym typeface="Roboto Condensed Light"/>
                  </a:rPr>
                  <a:t> (pycosat is also implemented in pure C).</a:t>
                </a:r>
              </a:p>
              <a:p>
                <a:pPr marL="0" lvl="0" indent="0" algn="l" rtl="0">
                  <a:lnSpc>
                    <a:spcPct val="150000"/>
                  </a:lnSpc>
                  <a:spcBef>
                    <a:spcPts val="0"/>
                  </a:spcBef>
                  <a:spcAft>
                    <a:spcPts val="0"/>
                  </a:spcAft>
                  <a:buNone/>
                </a:pPr>
                <a:endParaRPr lang="en-US" sz="1600" b="1" dirty="0">
                  <a:solidFill>
                    <a:schemeClr val="dk1"/>
                  </a:solidFill>
                  <a:latin typeface="Roboto Condensed"/>
                  <a:ea typeface="Roboto Condensed"/>
                  <a:cs typeface="Roboto Condensed"/>
                  <a:sym typeface="Roboto Condensed"/>
                </a:endParaRPr>
              </a:p>
              <a:p>
                <a:pPr marL="457200" lvl="0" indent="-330200" algn="l" rtl="0">
                  <a:lnSpc>
                    <a:spcPct val="150000"/>
                  </a:lnSpc>
                  <a:spcBef>
                    <a:spcPts val="0"/>
                  </a:spcBef>
                  <a:spcAft>
                    <a:spcPts val="0"/>
                  </a:spcAft>
                  <a:buClr>
                    <a:schemeClr val="dk1"/>
                  </a:buClr>
                  <a:buSzPts val="1600"/>
                  <a:buFont typeface="Roboto Condensed Light"/>
                  <a:buChar char="❏"/>
                </a:pPr>
                <a:r>
                  <a:rPr lang="en-US" sz="1600" b="1" dirty="0">
                    <a:solidFill>
                      <a:schemeClr val="dk1"/>
                    </a:solidFill>
                    <a:latin typeface="Roboto Condensed"/>
                    <a:ea typeface="Roboto Condensed"/>
                    <a:cs typeface="Roboto Condensed"/>
                    <a:sym typeface="Roboto Condensed"/>
                  </a:rPr>
                  <a:t>MA-A* generates much more nodes than A*</a:t>
                </a:r>
                <a:r>
                  <a:rPr lang="en-US" sz="1600" dirty="0">
                    <a:solidFill>
                      <a:schemeClr val="dk1"/>
                    </a:solidFill>
                    <a:latin typeface="Roboto Condensed Light"/>
                    <a:ea typeface="Roboto Condensed Light"/>
                    <a:cs typeface="Roboto Condensed Light"/>
                    <a:sym typeface="Roboto Condensed Light"/>
                  </a:rPr>
                  <a:t> =&gt; Leads to running time that is much longer.</a:t>
                </a:r>
              </a:p>
              <a:p>
                <a:pPr marL="457200" lvl="0" indent="0" algn="l" rtl="0">
                  <a:lnSpc>
                    <a:spcPct val="150000"/>
                  </a:lnSpc>
                  <a:spcBef>
                    <a:spcPts val="0"/>
                  </a:spcBef>
                  <a:spcAft>
                    <a:spcPts val="0"/>
                  </a:spcAft>
                  <a:buNone/>
                </a:pPr>
                <a:endParaRPr lang="en-US" sz="1600" dirty="0">
                  <a:solidFill>
                    <a:schemeClr val="dk1"/>
                  </a:solidFill>
                  <a:latin typeface="Roboto Condensed Light"/>
                  <a:ea typeface="Roboto Condensed Light"/>
                  <a:cs typeface="Roboto Condensed Light"/>
                  <a:sym typeface="Roboto Condensed Light"/>
                </a:endParaRPr>
              </a:p>
              <a:p>
                <a:pPr marL="457200" lvl="0" indent="-330200">
                  <a:lnSpc>
                    <a:spcPct val="150000"/>
                  </a:lnSpc>
                  <a:buClr>
                    <a:schemeClr val="dk1"/>
                  </a:buClr>
                  <a:buSzPts val="1600"/>
                  <a:buFont typeface="Roboto Condensed"/>
                  <a:buChar char="❏"/>
                </a:pPr>
                <a:r>
                  <a:rPr lang="en-US" sz="1600" b="1" dirty="0">
                    <a:solidFill>
                      <a:schemeClr val="dk1"/>
                    </a:solidFill>
                    <a:latin typeface="Roboto Condensed"/>
                    <a:ea typeface="Roboto Condensed"/>
                    <a:cs typeface="Roboto Condensed"/>
                    <a:sym typeface="Roboto Condensed"/>
                  </a:rPr>
                  <a:t>There is no meaning to the optimality of the solution </a:t>
                </a:r>
                <a:r>
                  <a:rPr lang="en-US" sz="1600" dirty="0">
                    <a:solidFill>
                      <a:schemeClr val="dk1"/>
                    </a:solidFill>
                    <a:latin typeface="Roboto Condensed Light"/>
                    <a:ea typeface="Roboto Condensed Light"/>
                    <a:cs typeface="Roboto Condensed Light"/>
                    <a:sym typeface="Roboto Condensed Light"/>
                  </a:rPr>
                  <a:t>apart from finding such one. The usage of the Cost function and the Heuristic function is to guide our search toward finding a solution by efficient manner regarding the aspects of Nodes expansion and Time complexity.</a:t>
                </a:r>
                <a:endParaRPr lang="en-US" sz="1800" b="1" dirty="0">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lang="en-US" sz="1800"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lang="en-US" sz="1800"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mc:Choice>
        <mc:Fallback xmlns="">
          <p:sp>
            <p:nvSpPr>
              <p:cNvPr id="471" name="Google Shape;471;p64"/>
              <p:cNvSpPr txBox="1">
                <a:spLocks noRot="1" noChangeAspect="1" noMove="1" noResize="1" noEditPoints="1" noAdjustHandles="1" noChangeArrowheads="1" noChangeShapeType="1" noTextEdit="1"/>
              </p:cNvSpPr>
              <p:nvPr/>
            </p:nvSpPr>
            <p:spPr>
              <a:xfrm>
                <a:off x="0" y="360775"/>
                <a:ext cx="9144000" cy="4782600"/>
              </a:xfrm>
              <a:prstGeom prst="rect">
                <a:avLst/>
              </a:prstGeom>
              <a:blipFill rotWithShape="0">
                <a:blip r:embed="rId3"/>
                <a:stretch>
                  <a:fillRect b="-3057"/>
                </a:stretch>
              </a:blipFill>
              <a:ln>
                <a:noFill/>
              </a:ln>
            </p:spPr>
            <p:txBody>
              <a:bodyPr/>
              <a:lstStyle/>
              <a:p>
                <a:r>
                  <a:rPr lang="en-US">
                    <a:noFill/>
                  </a:rPr>
                  <a:t> </a:t>
                </a:r>
              </a:p>
            </p:txBody>
          </p:sp>
        </mc:Fallback>
      </mc:AlternateContent>
      <p:pic>
        <p:nvPicPr>
          <p:cNvPr id="472" name="Google Shape;472;p64"/>
          <p:cNvPicPr preferRelativeResize="0"/>
          <p:nvPr/>
        </p:nvPicPr>
        <p:blipFill>
          <a:blip r:embed="rId4">
            <a:alphaModFix/>
          </a:blip>
          <a:stretch>
            <a:fillRect/>
          </a:stretch>
        </p:blipFill>
        <p:spPr>
          <a:xfrm>
            <a:off x="7886700" y="2280002"/>
            <a:ext cx="1257300" cy="18252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ctrTitle"/>
          </p:nvPr>
        </p:nvSpPr>
        <p:spPr>
          <a:xfrm>
            <a:off x="1964850" y="48050"/>
            <a:ext cx="5214300" cy="7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Introduction</a:t>
            </a:r>
            <a:endParaRPr sz="3200" u="sng"/>
          </a:p>
        </p:txBody>
      </p:sp>
      <p:sp>
        <p:nvSpPr>
          <p:cNvPr id="180" name="Google Shape;180;p29"/>
          <p:cNvSpPr txBox="1"/>
          <p:nvPr/>
        </p:nvSpPr>
        <p:spPr>
          <a:xfrm>
            <a:off x="441350" y="588350"/>
            <a:ext cx="6359400" cy="4554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Supporting Re-planning using A* technique</a:t>
            </a:r>
            <a:endParaRPr sz="18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457200" lvl="0" indent="-342900" algn="l" rtl="0">
              <a:lnSpc>
                <a:spcPct val="150000"/>
              </a:lnSpc>
              <a:spcBef>
                <a:spcPts val="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Interaction between some Agents</a:t>
            </a:r>
            <a:endParaRPr sz="18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457200" lvl="0" indent="-342900" algn="l" rtl="0">
              <a:lnSpc>
                <a:spcPct val="150000"/>
              </a:lnSpc>
              <a:spcBef>
                <a:spcPts val="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Finding solution based on component division (projection)</a:t>
            </a:r>
            <a:endParaRPr sz="18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457200" lvl="0" indent="-342900" algn="l" rtl="0">
              <a:lnSpc>
                <a:spcPct val="150000"/>
              </a:lnSpc>
              <a:spcBef>
                <a:spcPts val="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Respecting prioritization and constraints</a:t>
            </a:r>
            <a:endParaRPr sz="18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457200" lvl="0" indent="-342900" algn="l" rtl="0">
              <a:lnSpc>
                <a:spcPct val="150000"/>
              </a:lnSpc>
              <a:spcBef>
                <a:spcPts val="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Based grid problem</a:t>
            </a:r>
            <a:endParaRPr sz="18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457200" lvl="0" indent="-342900" algn="l" rtl="0">
              <a:lnSpc>
                <a:spcPct val="150000"/>
              </a:lnSpc>
              <a:spcBef>
                <a:spcPts val="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Offline calculating</a:t>
            </a:r>
            <a:endParaRPr sz="1800">
              <a:solidFill>
                <a:schemeClr val="dk1"/>
              </a:solidFill>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pic>
        <p:nvPicPr>
          <p:cNvPr id="181" name="Google Shape;181;p29"/>
          <p:cNvPicPr preferRelativeResize="0"/>
          <p:nvPr/>
        </p:nvPicPr>
        <p:blipFill>
          <a:blip r:embed="rId3">
            <a:alphaModFix/>
          </a:blip>
          <a:stretch>
            <a:fillRect/>
          </a:stretch>
        </p:blipFill>
        <p:spPr>
          <a:xfrm>
            <a:off x="6648350" y="512150"/>
            <a:ext cx="2130775" cy="2130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5"/>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Conclusions</a:t>
            </a:r>
            <a:endParaRPr/>
          </a:p>
        </p:txBody>
      </p:sp>
      <p:sp>
        <p:nvSpPr>
          <p:cNvPr id="478" name="Google Shape;478;p65"/>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479" name="Google Shape;479;p65"/>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6"/>
          <p:cNvSpPr txBox="1">
            <a:spLocks noGrp="1"/>
          </p:cNvSpPr>
          <p:nvPr>
            <p:ph type="ctrTitle"/>
          </p:nvPr>
        </p:nvSpPr>
        <p:spPr>
          <a:xfrm>
            <a:off x="1964850" y="-180550"/>
            <a:ext cx="5214300" cy="7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Conclusions</a:t>
            </a:r>
            <a:endParaRPr sz="3200" u="sng"/>
          </a:p>
        </p:txBody>
      </p:sp>
      <p:sp>
        <p:nvSpPr>
          <p:cNvPr id="485" name="Google Shape;485;p66"/>
          <p:cNvSpPr txBox="1"/>
          <p:nvPr/>
        </p:nvSpPr>
        <p:spPr>
          <a:xfrm>
            <a:off x="0" y="1017325"/>
            <a:ext cx="9144000" cy="4128000"/>
          </a:xfrm>
          <a:prstGeom prst="rect">
            <a:avLst/>
          </a:prstGeom>
          <a:noFill/>
          <a:ln>
            <a:noFill/>
          </a:ln>
        </p:spPr>
        <p:txBody>
          <a:bodyPr spcFirstLastPara="1" wrap="square" lIns="91425" tIns="91425" rIns="91425" bIns="91425" anchor="t" anchorCtr="0">
            <a:noAutofit/>
          </a:bodyPr>
          <a:lstStyle/>
          <a:p>
            <a:pPr marL="457200" lvl="0" indent="-330200">
              <a:lnSpc>
                <a:spcPct val="150000"/>
              </a:lnSpc>
              <a:buClr>
                <a:schemeClr val="dk1"/>
              </a:buClr>
              <a:buSzPts val="1600"/>
              <a:buFont typeface="Roboto Condensed"/>
              <a:buChar char="❏"/>
            </a:pPr>
            <a:r>
              <a:rPr lang="en" sz="1600" b="1" dirty="0">
                <a:solidFill>
                  <a:schemeClr val="dk1"/>
                </a:solidFill>
                <a:latin typeface="Roboto Condensed"/>
                <a:ea typeface="Roboto Condensed"/>
                <a:cs typeface="Roboto Condensed"/>
                <a:sym typeface="Roboto Condensed"/>
              </a:rPr>
              <a:t>Regarding the platform of Flow Free and our algorithm, an addition of agent/s (color/s) to a given puzzle increases the run time complexity only by a polynomial rate </a:t>
            </a:r>
            <a:r>
              <a:rPr lang="en" sz="1600" dirty="0">
                <a:solidFill>
                  <a:schemeClr val="dk1"/>
                </a:solidFill>
                <a:latin typeface="Roboto Condensed Light"/>
                <a:ea typeface="Roboto Condensed Light"/>
                <a:cs typeface="Roboto Condensed Light"/>
                <a:sym typeface="Roboto Condensed Light"/>
              </a:rPr>
              <a:t>as opposed to the grid size increasing which results in exponential growth of the time complexity.</a:t>
            </a:r>
            <a:endParaRPr sz="1600" dirty="0">
              <a:solidFill>
                <a:schemeClr val="dk1"/>
              </a:solidFill>
              <a:latin typeface="Roboto Condensed Light"/>
              <a:ea typeface="Roboto Condensed Light"/>
              <a:cs typeface="Roboto Condensed Light"/>
              <a:sym typeface="Roboto Condensed Light"/>
            </a:endParaRPr>
          </a:p>
          <a:p>
            <a:pPr marL="457200" lvl="0" indent="0" algn="l" rtl="0">
              <a:lnSpc>
                <a:spcPct val="150000"/>
              </a:lnSpc>
              <a:spcBef>
                <a:spcPts val="0"/>
              </a:spcBef>
              <a:spcAft>
                <a:spcPts val="0"/>
              </a:spcAft>
              <a:buNone/>
            </a:pPr>
            <a:endParaRPr sz="1600" b="1" dirty="0">
              <a:solidFill>
                <a:schemeClr val="dk1"/>
              </a:solidFill>
              <a:latin typeface="Roboto Condensed"/>
              <a:ea typeface="Roboto Condensed"/>
              <a:cs typeface="Roboto Condensed"/>
              <a:sym typeface="Roboto Condensed"/>
            </a:endParaRPr>
          </a:p>
          <a:p>
            <a:pPr marL="457200" lvl="0" indent="-330200" algn="l" rtl="0">
              <a:lnSpc>
                <a:spcPct val="150000"/>
              </a:lnSpc>
              <a:spcBef>
                <a:spcPts val="0"/>
              </a:spcBef>
              <a:spcAft>
                <a:spcPts val="0"/>
              </a:spcAft>
              <a:buClr>
                <a:schemeClr val="dk1"/>
              </a:buClr>
              <a:buSzPts val="1600"/>
              <a:buFont typeface="Roboto Condensed Light"/>
              <a:buChar char="❏"/>
            </a:pPr>
            <a:r>
              <a:rPr lang="en" sz="1600" b="1" dirty="0">
                <a:solidFill>
                  <a:schemeClr val="dk1"/>
                </a:solidFill>
                <a:latin typeface="Roboto Condensed"/>
                <a:ea typeface="Roboto Condensed"/>
                <a:cs typeface="Roboto Condensed"/>
                <a:sym typeface="Roboto Condensed"/>
              </a:rPr>
              <a:t>CSP is more effective than A* Search</a:t>
            </a:r>
            <a:r>
              <a:rPr lang="en" sz="1600" dirty="0">
                <a:solidFill>
                  <a:schemeClr val="dk1"/>
                </a:solidFill>
                <a:latin typeface="Roboto Condensed Light"/>
                <a:ea typeface="Roboto Condensed Light"/>
                <a:cs typeface="Roboto Condensed Light"/>
                <a:sym typeface="Roboto Condensed Light"/>
              </a:rPr>
              <a:t> </a:t>
            </a:r>
            <a:r>
              <a:rPr lang="en" sz="1600" u="sng" dirty="0">
                <a:solidFill>
                  <a:schemeClr val="dk1"/>
                </a:solidFill>
                <a:latin typeface="Roboto Condensed Light"/>
                <a:ea typeface="Roboto Condensed Light"/>
                <a:cs typeface="Roboto Condensed Light"/>
                <a:sym typeface="Roboto Condensed Light"/>
              </a:rPr>
              <a:t>in case that the branching factor is greater than 2 and the number of CSP variables asymptotically equals to the max depth of the search tree</a:t>
            </a:r>
            <a:r>
              <a:rPr lang="en" sz="1600" dirty="0">
                <a:solidFill>
                  <a:schemeClr val="dk1"/>
                </a:solidFill>
                <a:latin typeface="Roboto Condensed Light"/>
                <a:ea typeface="Roboto Condensed Light"/>
                <a:cs typeface="Roboto Condensed Light"/>
                <a:sym typeface="Roboto Condensed Light"/>
              </a:rPr>
              <a:t>.</a:t>
            </a:r>
            <a:endParaRPr sz="1600" dirty="0">
              <a:solidFill>
                <a:schemeClr val="dk1"/>
              </a:solidFill>
              <a:latin typeface="Roboto Condensed Light"/>
              <a:ea typeface="Roboto Condensed Light"/>
              <a:cs typeface="Roboto Condensed Light"/>
              <a:sym typeface="Roboto Condensed Light"/>
            </a:endParaRPr>
          </a:p>
          <a:p>
            <a:pPr marL="457200" lvl="0" indent="0" algn="l" rtl="0">
              <a:lnSpc>
                <a:spcPct val="150000"/>
              </a:lnSpc>
              <a:spcBef>
                <a:spcPts val="0"/>
              </a:spcBef>
              <a:spcAft>
                <a:spcPts val="0"/>
              </a:spcAft>
              <a:buNone/>
            </a:pPr>
            <a:endParaRPr sz="1600" dirty="0">
              <a:solidFill>
                <a:schemeClr val="dk1"/>
              </a:solidFill>
              <a:latin typeface="Roboto Condensed Light"/>
              <a:ea typeface="Roboto Condensed Light"/>
              <a:cs typeface="Roboto Condensed Light"/>
              <a:sym typeface="Roboto Condensed Light"/>
            </a:endParaRPr>
          </a:p>
          <a:p>
            <a:pPr marL="457200" lvl="0" indent="-342900" algn="l" rtl="0">
              <a:lnSpc>
                <a:spcPct val="150000"/>
              </a:lnSpc>
              <a:spcBef>
                <a:spcPts val="0"/>
              </a:spcBef>
              <a:spcAft>
                <a:spcPts val="0"/>
              </a:spcAft>
              <a:buClr>
                <a:schemeClr val="dk1"/>
              </a:buClr>
              <a:buSzPts val="1800"/>
              <a:buFont typeface="Roboto Condensed"/>
              <a:buChar char="❏"/>
            </a:pPr>
            <a:r>
              <a:rPr lang="en" sz="1600" b="1" dirty="0">
                <a:solidFill>
                  <a:schemeClr val="dk1"/>
                </a:solidFill>
                <a:latin typeface="Roboto Condensed"/>
                <a:ea typeface="Roboto Condensed"/>
                <a:cs typeface="Roboto Condensed"/>
                <a:sym typeface="Roboto Condensed"/>
              </a:rPr>
              <a:t>There are duplicated </a:t>
            </a:r>
            <a:r>
              <a:rPr lang="en" sz="1600" b="1" u="sng" dirty="0">
                <a:solidFill>
                  <a:schemeClr val="dk1"/>
                </a:solidFill>
                <a:latin typeface="Roboto Condensed"/>
                <a:ea typeface="Roboto Condensed"/>
                <a:cs typeface="Roboto Condensed"/>
                <a:sym typeface="Roboto Condensed"/>
              </a:rPr>
              <a:t>local</a:t>
            </a:r>
            <a:r>
              <a:rPr lang="en" sz="1600" b="1" dirty="0">
                <a:solidFill>
                  <a:schemeClr val="dk1"/>
                </a:solidFill>
                <a:latin typeface="Roboto Condensed"/>
                <a:ea typeface="Roboto Condensed"/>
                <a:cs typeface="Roboto Condensed"/>
                <a:sym typeface="Roboto Condensed"/>
              </a:rPr>
              <a:t> calculations in the MA-A*</a:t>
            </a:r>
            <a:r>
              <a:rPr lang="en" sz="1600" dirty="0">
                <a:solidFill>
                  <a:schemeClr val="dk1"/>
                </a:solidFill>
                <a:latin typeface="Roboto Condensed Light"/>
                <a:ea typeface="Roboto Condensed Light"/>
                <a:cs typeface="Roboto Condensed Light"/>
                <a:sym typeface="Roboto Condensed Light"/>
              </a:rPr>
              <a:t> (Although avoiding duplicated </a:t>
            </a:r>
            <a:r>
              <a:rPr lang="en" sz="1600" u="sng" dirty="0">
                <a:solidFill>
                  <a:schemeClr val="dk1"/>
                </a:solidFill>
                <a:latin typeface="Roboto Condensed Light"/>
                <a:ea typeface="Roboto Condensed Light"/>
                <a:cs typeface="Roboto Condensed Light"/>
                <a:sym typeface="Roboto Condensed Light"/>
              </a:rPr>
              <a:t>global</a:t>
            </a:r>
            <a:r>
              <a:rPr lang="en" sz="1600" dirty="0">
                <a:solidFill>
                  <a:schemeClr val="dk1"/>
                </a:solidFill>
                <a:latin typeface="Roboto Condensed Light"/>
                <a:ea typeface="Roboto Condensed Light"/>
                <a:cs typeface="Roboto Condensed Light"/>
                <a:sym typeface="Roboto Condensed Light"/>
              </a:rPr>
              <a:t> </a:t>
            </a:r>
            <a:endParaRPr sz="1600" dirty="0">
              <a:solidFill>
                <a:schemeClr val="dk1"/>
              </a:solidFill>
              <a:latin typeface="Roboto Condensed Light"/>
              <a:ea typeface="Roboto Condensed Light"/>
              <a:cs typeface="Roboto Condensed Light"/>
              <a:sym typeface="Roboto Condensed Light"/>
            </a:endParaRPr>
          </a:p>
          <a:p>
            <a:pPr marL="457200" lvl="0" indent="0" algn="l" rtl="0">
              <a:lnSpc>
                <a:spcPct val="150000"/>
              </a:lnSpc>
              <a:spcBef>
                <a:spcPts val="0"/>
              </a:spcBef>
              <a:spcAft>
                <a:spcPts val="0"/>
              </a:spcAft>
              <a:buNone/>
            </a:pPr>
            <a:r>
              <a:rPr lang="en" sz="1600" dirty="0">
                <a:solidFill>
                  <a:schemeClr val="dk1"/>
                </a:solidFill>
                <a:latin typeface="Roboto Condensed Light"/>
                <a:ea typeface="Roboto Condensed Light"/>
                <a:cs typeface="Roboto Condensed Light"/>
                <a:sym typeface="Roboto Condensed Light"/>
              </a:rPr>
              <a:t>calculations like 1-&gt;2-&gt;3 which is similar to 1-&gt;3-&gt;2/2-&gt;1-&gt;3/2-&gt;3-&gt;1 / 3-&gt;1-&gt;2/ 3-&gt;2-&gt;1).</a:t>
            </a:r>
            <a:endParaRPr sz="1600" dirty="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600" b="1" dirty="0">
              <a:solidFill>
                <a:schemeClr val="dk1"/>
              </a:solidFill>
              <a:latin typeface="Roboto Condensed"/>
              <a:ea typeface="Roboto Condensed"/>
              <a:cs typeface="Roboto Condensed"/>
              <a:sym typeface="Roboto Condensed"/>
            </a:endParaRPr>
          </a:p>
          <a:p>
            <a:pPr marL="457200" lvl="0" indent="-330200" algn="l" rtl="0">
              <a:lnSpc>
                <a:spcPct val="150000"/>
              </a:lnSpc>
              <a:spcBef>
                <a:spcPts val="0"/>
              </a:spcBef>
              <a:spcAft>
                <a:spcPts val="0"/>
              </a:spcAft>
              <a:buClr>
                <a:schemeClr val="dk1"/>
              </a:buClr>
              <a:buSzPts val="1600"/>
              <a:buFont typeface="Roboto Condensed Light"/>
              <a:buChar char="❏"/>
            </a:pPr>
            <a:r>
              <a:rPr lang="en" sz="1600" b="1" dirty="0">
                <a:solidFill>
                  <a:schemeClr val="dk1"/>
                </a:solidFill>
                <a:latin typeface="Roboto Condensed"/>
                <a:ea typeface="Roboto Condensed"/>
                <a:cs typeface="Roboto Condensed"/>
                <a:sym typeface="Roboto Condensed"/>
              </a:rPr>
              <a:t>Splitting the closedList to local part and global part may reduce the running time for some cases.</a:t>
            </a:r>
            <a:endParaRPr sz="1600" dirty="0">
              <a:solidFill>
                <a:schemeClr val="dk1"/>
              </a:solidFill>
              <a:latin typeface="Roboto Condensed Light"/>
              <a:ea typeface="Roboto Condensed Light"/>
              <a:cs typeface="Roboto Condensed Light"/>
              <a:sym typeface="Roboto Condensed Light"/>
            </a:endParaRPr>
          </a:p>
          <a:p>
            <a:pPr marL="457200" lvl="0" indent="0" algn="l" rtl="0">
              <a:lnSpc>
                <a:spcPct val="150000"/>
              </a:lnSpc>
              <a:spcBef>
                <a:spcPts val="0"/>
              </a:spcBef>
              <a:spcAft>
                <a:spcPts val="0"/>
              </a:spcAft>
              <a:buNone/>
            </a:pPr>
            <a:endParaRPr sz="1600" dirty="0">
              <a:solidFill>
                <a:schemeClr val="dk1"/>
              </a:solidFill>
              <a:latin typeface="Roboto Condensed Light"/>
              <a:ea typeface="Roboto Condensed Light"/>
              <a:cs typeface="Roboto Condensed Light"/>
              <a:sym typeface="Roboto Condensed Light"/>
            </a:endParaRPr>
          </a:p>
          <a:p>
            <a:pPr marL="457200" lvl="0" indent="0" algn="l" rtl="0">
              <a:lnSpc>
                <a:spcPct val="150000"/>
              </a:lnSpc>
              <a:spcBef>
                <a:spcPts val="0"/>
              </a:spcBef>
              <a:spcAft>
                <a:spcPts val="0"/>
              </a:spcAft>
              <a:buNone/>
            </a:pPr>
            <a:endParaRPr sz="1800" b="1" dirty="0">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pic>
        <p:nvPicPr>
          <p:cNvPr id="486" name="Google Shape;486;p66"/>
          <p:cNvPicPr preferRelativeResize="0"/>
          <p:nvPr/>
        </p:nvPicPr>
        <p:blipFill rotWithShape="1">
          <a:blip r:embed="rId3">
            <a:alphaModFix/>
          </a:blip>
          <a:srcRect l="14778" t="7046" r="25584" b="9855"/>
          <a:stretch/>
        </p:blipFill>
        <p:spPr>
          <a:xfrm>
            <a:off x="-10" y="0"/>
            <a:ext cx="2697741" cy="1017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ctrTitle"/>
          </p:nvPr>
        </p:nvSpPr>
        <p:spPr>
          <a:xfrm>
            <a:off x="647125" y="-180550"/>
            <a:ext cx="7435500" cy="7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Conclusions (More trivial ones)</a:t>
            </a:r>
            <a:endParaRPr sz="3200" u="sng"/>
          </a:p>
        </p:txBody>
      </p:sp>
      <p:sp>
        <p:nvSpPr>
          <p:cNvPr id="492" name="Google Shape;492;p67"/>
          <p:cNvSpPr txBox="1"/>
          <p:nvPr/>
        </p:nvSpPr>
        <p:spPr>
          <a:xfrm>
            <a:off x="0" y="360775"/>
            <a:ext cx="9144000" cy="47826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Roboto Condensed Light"/>
              <a:buChar char="❏"/>
            </a:pPr>
            <a:r>
              <a:rPr lang="en" sz="1600" dirty="0">
                <a:solidFill>
                  <a:schemeClr val="dk1"/>
                </a:solidFill>
                <a:latin typeface="Roboto Condensed Light"/>
                <a:ea typeface="Roboto Condensed Light"/>
                <a:cs typeface="Roboto Condensed Light"/>
                <a:sym typeface="Roboto Condensed Light"/>
              </a:rPr>
              <a:t>Using parallelism doesn’t necessarily reduces the running time (since there is an issue of access to shared resources and maybe duplicated calculations).</a:t>
            </a:r>
            <a:endParaRPr sz="1600" dirty="0">
              <a:solidFill>
                <a:schemeClr val="dk1"/>
              </a:solidFill>
              <a:latin typeface="Roboto Condensed Light"/>
              <a:ea typeface="Roboto Condensed Light"/>
              <a:cs typeface="Roboto Condensed Light"/>
              <a:sym typeface="Roboto Condensed Light"/>
            </a:endParaRPr>
          </a:p>
          <a:p>
            <a:pPr marL="457200" lvl="0" indent="0" algn="l" rtl="0">
              <a:lnSpc>
                <a:spcPct val="150000"/>
              </a:lnSpc>
              <a:spcBef>
                <a:spcPts val="0"/>
              </a:spcBef>
              <a:spcAft>
                <a:spcPts val="0"/>
              </a:spcAft>
              <a:buNone/>
            </a:pPr>
            <a:endParaRPr sz="1600" b="1" dirty="0">
              <a:solidFill>
                <a:schemeClr val="dk1"/>
              </a:solidFill>
              <a:latin typeface="Roboto Condensed"/>
              <a:ea typeface="Roboto Condensed"/>
              <a:cs typeface="Roboto Condensed"/>
              <a:sym typeface="Roboto Condensed"/>
            </a:endParaRPr>
          </a:p>
          <a:p>
            <a:pPr marL="457200" lvl="0" indent="-330200" algn="l" rtl="0">
              <a:lnSpc>
                <a:spcPct val="150000"/>
              </a:lnSpc>
              <a:spcBef>
                <a:spcPts val="0"/>
              </a:spcBef>
              <a:spcAft>
                <a:spcPts val="0"/>
              </a:spcAft>
              <a:buClr>
                <a:schemeClr val="dk1"/>
              </a:buClr>
              <a:buSzPts val="1600"/>
              <a:buFont typeface="Roboto Condensed Light"/>
              <a:buChar char="❏"/>
            </a:pPr>
            <a:r>
              <a:rPr lang="en" sz="1600" dirty="0">
                <a:solidFill>
                  <a:schemeClr val="dk1"/>
                </a:solidFill>
                <a:latin typeface="Roboto Condensed Light"/>
                <a:ea typeface="Roboto Condensed Light"/>
                <a:cs typeface="Roboto Condensed Light"/>
                <a:sym typeface="Roboto Condensed Light"/>
              </a:rPr>
              <a:t>There are problems which have to be solved by centralized manner in their nature.</a:t>
            </a:r>
          </a:p>
          <a:p>
            <a:pPr marL="457200" lvl="0" indent="-330200" algn="l" rtl="0">
              <a:lnSpc>
                <a:spcPct val="150000"/>
              </a:lnSpc>
              <a:spcBef>
                <a:spcPts val="0"/>
              </a:spcBef>
              <a:spcAft>
                <a:spcPts val="0"/>
              </a:spcAft>
              <a:buClr>
                <a:schemeClr val="dk1"/>
              </a:buClr>
              <a:buSzPts val="1600"/>
              <a:buFont typeface="Roboto Condensed Light"/>
              <a:buChar char="❏"/>
            </a:pPr>
            <a:endParaRPr lang="en" sz="1600" dirty="0">
              <a:solidFill>
                <a:schemeClr val="dk1"/>
              </a:solidFill>
              <a:latin typeface="Roboto Condensed Light"/>
              <a:ea typeface="Roboto Condensed Light"/>
              <a:cs typeface="Roboto Condensed Light"/>
              <a:sym typeface="Roboto Condensed Light"/>
            </a:endParaRPr>
          </a:p>
          <a:p>
            <a:pPr marL="457200" lvl="0" indent="-330200" algn="l" rtl="0">
              <a:lnSpc>
                <a:spcPct val="150000"/>
              </a:lnSpc>
              <a:spcBef>
                <a:spcPts val="0"/>
              </a:spcBef>
              <a:spcAft>
                <a:spcPts val="0"/>
              </a:spcAft>
              <a:buClr>
                <a:schemeClr val="dk1"/>
              </a:buClr>
              <a:buSzPts val="1600"/>
              <a:buFont typeface="Roboto Condensed Light"/>
              <a:buChar char="❏"/>
            </a:pPr>
            <a:r>
              <a:rPr lang="en" sz="1600" dirty="0">
                <a:solidFill>
                  <a:schemeClr val="dk1"/>
                </a:solidFill>
                <a:latin typeface="Roboto Condensed Light"/>
                <a:ea typeface="Roboto Condensed Light"/>
                <a:cs typeface="Roboto Condensed Light"/>
                <a:sym typeface="Roboto Condensed Light"/>
              </a:rPr>
              <a:t>The Hardware (</a:t>
            </a:r>
            <a:r>
              <a:rPr lang="en-US" sz="1600" dirty="0">
                <a:solidFill>
                  <a:schemeClr val="dk1"/>
                </a:solidFill>
                <a:latin typeface="Roboto Condensed Light"/>
                <a:ea typeface="Roboto Condensed Light"/>
                <a:cs typeface="Roboto Condensed Light"/>
                <a:sym typeface="Roboto Condensed Light"/>
              </a:rPr>
              <a:t>Processor, Cores)</a:t>
            </a:r>
            <a:r>
              <a:rPr lang="en" sz="1600" dirty="0">
                <a:solidFill>
                  <a:schemeClr val="dk1"/>
                </a:solidFill>
                <a:latin typeface="Roboto Condensed Light"/>
                <a:ea typeface="Roboto Condensed Light"/>
                <a:cs typeface="Roboto Condensed Light"/>
                <a:sym typeface="Roboto Condensed Light"/>
              </a:rPr>
              <a:t> has a </a:t>
            </a:r>
            <a:r>
              <a:rPr lang="en-US" sz="1600" dirty="0">
                <a:solidFill>
                  <a:schemeClr val="dk1"/>
                </a:solidFill>
                <a:latin typeface="Roboto Condensed Light"/>
                <a:ea typeface="Roboto Condensed Light"/>
                <a:cs typeface="Roboto Condensed Light"/>
                <a:sym typeface="Roboto Condensed Light"/>
              </a:rPr>
              <a:t>significant</a:t>
            </a:r>
            <a:r>
              <a:rPr lang="en" sz="1600" dirty="0">
                <a:solidFill>
                  <a:schemeClr val="dk1"/>
                </a:solidFill>
                <a:latin typeface="Roboto Condensed Light"/>
                <a:ea typeface="Roboto Condensed Light"/>
                <a:cs typeface="Roboto Condensed Light"/>
                <a:sym typeface="Roboto Condensed Light"/>
              </a:rPr>
              <a:t> influence on the performance.</a:t>
            </a:r>
            <a:endParaRPr sz="1600" dirty="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600" dirty="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600" b="1" dirty="0">
              <a:solidFill>
                <a:schemeClr val="dk1"/>
              </a:solidFill>
              <a:latin typeface="Roboto Condensed"/>
              <a:ea typeface="Roboto Condensed"/>
              <a:cs typeface="Roboto Condensed"/>
              <a:sym typeface="Roboto Condensed"/>
            </a:endParaRPr>
          </a:p>
          <a:p>
            <a:pPr marL="457200" lvl="0" indent="-330200" algn="l" rtl="0">
              <a:lnSpc>
                <a:spcPct val="150000"/>
              </a:lnSpc>
              <a:spcBef>
                <a:spcPts val="0"/>
              </a:spcBef>
              <a:spcAft>
                <a:spcPts val="0"/>
              </a:spcAft>
              <a:buClr>
                <a:schemeClr val="dk1"/>
              </a:buClr>
              <a:buSzPts val="1600"/>
              <a:buFont typeface="Roboto Condensed"/>
              <a:buChar char="❏"/>
            </a:pPr>
            <a:r>
              <a:rPr lang="en" sz="1600" b="1" dirty="0">
                <a:solidFill>
                  <a:schemeClr val="dk1"/>
                </a:solidFill>
                <a:latin typeface="Roboto Condensed"/>
                <a:ea typeface="Roboto Condensed"/>
                <a:cs typeface="Roboto Condensed"/>
                <a:sym typeface="Roboto Condensed"/>
              </a:rPr>
              <a:t>Future work: </a:t>
            </a:r>
            <a:r>
              <a:rPr lang="en" sz="1600" dirty="0">
                <a:solidFill>
                  <a:schemeClr val="dk1"/>
                </a:solidFill>
                <a:latin typeface="Roboto Condensed Light"/>
                <a:ea typeface="Roboto Condensed Light"/>
                <a:cs typeface="Roboto Condensed Light"/>
                <a:sym typeface="Roboto Condensed Light"/>
              </a:rPr>
              <a:t>To check whether based graphplan heuristics improve the performance</a:t>
            </a:r>
            <a:endParaRPr sz="1600" dirty="0">
              <a:solidFill>
                <a:schemeClr val="dk1"/>
              </a:solidFill>
              <a:latin typeface="Roboto Condensed Light"/>
              <a:ea typeface="Roboto Condensed Light"/>
              <a:cs typeface="Roboto Condensed Light"/>
              <a:sym typeface="Roboto Condensed Light"/>
            </a:endParaRPr>
          </a:p>
          <a:p>
            <a:pPr marL="457200" lvl="0" indent="0" algn="l" rtl="0">
              <a:lnSpc>
                <a:spcPct val="150000"/>
              </a:lnSpc>
              <a:spcBef>
                <a:spcPts val="0"/>
              </a:spcBef>
              <a:spcAft>
                <a:spcPts val="0"/>
              </a:spcAft>
              <a:buNone/>
            </a:pPr>
            <a:r>
              <a:rPr lang="en" sz="1600" dirty="0">
                <a:solidFill>
                  <a:schemeClr val="dk1"/>
                </a:solidFill>
                <a:latin typeface="Roboto Condensed Light"/>
                <a:ea typeface="Roboto Condensed Light"/>
                <a:cs typeface="Roboto Condensed Light"/>
                <a:sym typeface="Roboto Condensed Light"/>
              </a:rPr>
              <a:t>(since they are more accurate) although it will take more time to calculate them.</a:t>
            </a:r>
            <a:endParaRPr sz="1000" dirty="0">
              <a:solidFill>
                <a:schemeClr val="dk1"/>
              </a:solidFill>
              <a:latin typeface="Roboto Condensed Light"/>
              <a:ea typeface="Roboto Condensed Light"/>
              <a:cs typeface="Roboto Condensed Light"/>
              <a:sym typeface="Roboto Condensed Light"/>
            </a:endParaRPr>
          </a:p>
        </p:txBody>
      </p:sp>
      <p:pic>
        <p:nvPicPr>
          <p:cNvPr id="493" name="Google Shape;493;p67"/>
          <p:cNvPicPr preferRelativeResize="0"/>
          <p:nvPr/>
        </p:nvPicPr>
        <p:blipFill>
          <a:blip r:embed="rId3">
            <a:alphaModFix/>
          </a:blip>
          <a:stretch>
            <a:fillRect/>
          </a:stretch>
        </p:blipFill>
        <p:spPr>
          <a:xfrm>
            <a:off x="7241525" y="3820150"/>
            <a:ext cx="1902475" cy="1323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References</a:t>
            </a:r>
            <a:endParaRPr/>
          </a:p>
        </p:txBody>
      </p:sp>
      <p:sp>
        <p:nvSpPr>
          <p:cNvPr id="499" name="Google Shape;499;p68"/>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07</a:t>
            </a:r>
            <a:endParaRPr/>
          </a:p>
        </p:txBody>
      </p:sp>
      <p:cxnSp>
        <p:nvCxnSpPr>
          <p:cNvPr id="500" name="Google Shape;500;p68"/>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9"/>
          <p:cNvSpPr txBox="1">
            <a:spLocks noGrp="1"/>
          </p:cNvSpPr>
          <p:nvPr>
            <p:ph type="ctrTitle"/>
          </p:nvPr>
        </p:nvSpPr>
        <p:spPr>
          <a:xfrm>
            <a:off x="1964850" y="-180550"/>
            <a:ext cx="5214300" cy="7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References</a:t>
            </a:r>
            <a:endParaRPr sz="3200" u="sng"/>
          </a:p>
        </p:txBody>
      </p:sp>
      <p:sp>
        <p:nvSpPr>
          <p:cNvPr id="506" name="Google Shape;506;p69"/>
          <p:cNvSpPr txBox="1"/>
          <p:nvPr/>
        </p:nvSpPr>
        <p:spPr>
          <a:xfrm>
            <a:off x="0" y="447825"/>
            <a:ext cx="7974300" cy="4609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Roboto Condensed Light"/>
                <a:ea typeface="Roboto Condensed Light"/>
                <a:cs typeface="Roboto Condensed Light"/>
                <a:sym typeface="Roboto Condensed Light"/>
              </a:rPr>
              <a:t>[1] </a:t>
            </a:r>
            <a:r>
              <a:rPr lang="en" sz="1600" b="1">
                <a:solidFill>
                  <a:schemeClr val="dk1"/>
                </a:solidFill>
                <a:latin typeface="Roboto Condensed"/>
                <a:ea typeface="Roboto Condensed"/>
                <a:cs typeface="Roboto Condensed"/>
                <a:sym typeface="Roboto Condensed"/>
              </a:rPr>
              <a:t>Multi-Agent A* for Parallel and Distributed Systems  </a:t>
            </a:r>
            <a:r>
              <a:rPr lang="en" sz="1600">
                <a:solidFill>
                  <a:schemeClr val="dk1"/>
                </a:solidFill>
                <a:latin typeface="Roboto Condensed Light"/>
                <a:ea typeface="Roboto Condensed Light"/>
                <a:cs typeface="Roboto Condensed Light"/>
                <a:sym typeface="Roboto Condensed Light"/>
              </a:rPr>
              <a:t>- Raz Nissim and Ronen Brafman</a:t>
            </a: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[2] </a:t>
            </a:r>
            <a:r>
              <a:rPr lang="en" sz="1600" b="1">
                <a:solidFill>
                  <a:schemeClr val="dk1"/>
                </a:solidFill>
                <a:latin typeface="Roboto Condensed"/>
                <a:ea typeface="Roboto Condensed"/>
                <a:cs typeface="Roboto Condensed"/>
                <a:sym typeface="Roboto Condensed"/>
              </a:rPr>
              <a:t>From One to Many: Planning for Loosely Coupled Multi-Agent Systems </a:t>
            </a:r>
            <a:r>
              <a:rPr lang="en" sz="1600">
                <a:solidFill>
                  <a:schemeClr val="dk1"/>
                </a:solidFill>
                <a:latin typeface="Roboto Condensed Light"/>
                <a:ea typeface="Roboto Condensed Light"/>
                <a:cs typeface="Roboto Condensed Light"/>
                <a:sym typeface="Roboto Condensed Light"/>
              </a:rPr>
              <a:t>- Ronen I. Brafman and Carmel Domshlak</a:t>
            </a: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[3] </a:t>
            </a:r>
            <a:r>
              <a:rPr lang="en" sz="1600" b="1">
                <a:solidFill>
                  <a:schemeClr val="dk1"/>
                </a:solidFill>
                <a:latin typeface="Roboto Condensed"/>
                <a:ea typeface="Roboto Condensed"/>
                <a:cs typeface="Roboto Condensed"/>
                <a:sym typeface="Roboto Condensed"/>
              </a:rPr>
              <a:t>A General, Fully Distributed Multi-agent Planning Algorithm </a:t>
            </a:r>
            <a:r>
              <a:rPr lang="en" sz="1600">
                <a:solidFill>
                  <a:schemeClr val="dk1"/>
                </a:solidFill>
                <a:latin typeface="Roboto Condensed Light"/>
                <a:ea typeface="Roboto Condensed Light"/>
                <a:cs typeface="Roboto Condensed Light"/>
                <a:sym typeface="Roboto Condensed Light"/>
              </a:rPr>
              <a:t>-</a:t>
            </a:r>
            <a:r>
              <a:rPr lang="en" sz="1600" b="1">
                <a:solidFill>
                  <a:schemeClr val="dk1"/>
                </a:solidFill>
                <a:latin typeface="Roboto Condensed"/>
                <a:ea typeface="Roboto Condensed"/>
                <a:cs typeface="Roboto Condensed"/>
                <a:sym typeface="Roboto Condensed"/>
              </a:rPr>
              <a:t> </a:t>
            </a:r>
            <a:r>
              <a:rPr lang="en" sz="1600">
                <a:solidFill>
                  <a:schemeClr val="dk1"/>
                </a:solidFill>
                <a:latin typeface="Roboto Condensed Light"/>
                <a:ea typeface="Roboto Condensed Light"/>
                <a:cs typeface="Roboto Condensed Light"/>
                <a:sym typeface="Roboto Condensed Light"/>
              </a:rPr>
              <a:t>Raz Nissim, Ronen I. Brafman and Carmel Domshlak</a:t>
            </a: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[4] </a:t>
            </a:r>
            <a:r>
              <a:rPr lang="en" sz="1600" b="1">
                <a:solidFill>
                  <a:schemeClr val="dk1"/>
                </a:solidFill>
                <a:latin typeface="Roboto Condensed"/>
                <a:ea typeface="Roboto Condensed"/>
                <a:cs typeface="Roboto Condensed"/>
                <a:sym typeface="Roboto Condensed"/>
              </a:rPr>
              <a:t>Meta-Agent Conflict-Based Search For Optimal Multi-Agent Path Finding </a:t>
            </a:r>
            <a:r>
              <a:rPr lang="en" sz="1600">
                <a:solidFill>
                  <a:schemeClr val="dk1"/>
                </a:solidFill>
                <a:latin typeface="Roboto Condensed Light"/>
                <a:ea typeface="Roboto Condensed Light"/>
                <a:cs typeface="Roboto Condensed Light"/>
                <a:sym typeface="Roboto Condensed Light"/>
              </a:rPr>
              <a:t>- Guni Sharon, </a:t>
            </a: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Roni Stern, Ariel Felner and Nathan Sturtevant</a:t>
            </a: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60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[5] </a:t>
            </a:r>
            <a:r>
              <a:rPr lang="en" sz="1600" b="1">
                <a:solidFill>
                  <a:schemeClr val="dk1"/>
                </a:solidFill>
                <a:latin typeface="Roboto Condensed"/>
                <a:ea typeface="Roboto Condensed"/>
                <a:cs typeface="Roboto Condensed"/>
                <a:sym typeface="Roboto Condensed"/>
              </a:rPr>
              <a:t>ICBS: Improved Conflict-Based Search Algorithm For Multi-Agent Pathfinding </a:t>
            </a:r>
            <a:r>
              <a:rPr lang="en" sz="1600">
                <a:solidFill>
                  <a:schemeClr val="dk1"/>
                </a:solidFill>
                <a:latin typeface="Roboto Condensed Light"/>
                <a:ea typeface="Roboto Condensed Light"/>
                <a:cs typeface="Roboto Condensed Light"/>
                <a:sym typeface="Roboto Condensed Light"/>
              </a:rPr>
              <a:t>- Eli Boyarski, Guni Sharon, Roni Stern, Ariel Felner, David Tolpin, Oded Betzalel and Eyal Shimony</a:t>
            </a:r>
            <a:endParaRPr sz="16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p70"/>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512" name="Google Shape;512;p7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Q &amp; A</a:t>
            </a:r>
            <a:endParaRPr>
              <a:solidFill>
                <a:schemeClr val="lt1"/>
              </a:solidFill>
            </a:endParaRPr>
          </a:p>
        </p:txBody>
      </p:sp>
      <p:cxnSp>
        <p:nvCxnSpPr>
          <p:cNvPr id="513" name="Google Shape;513;p70"/>
          <p:cNvCxnSpPr/>
          <p:nvPr/>
        </p:nvCxnSpPr>
        <p:spPr>
          <a:xfrm rot="10800000">
            <a:off x="-6850" y="2056050"/>
            <a:ext cx="2468700" cy="0"/>
          </a:xfrm>
          <a:prstGeom prst="straightConnector1">
            <a:avLst/>
          </a:prstGeom>
          <a:noFill/>
          <a:ln w="9525" cap="flat" cmpd="sng">
            <a:solidFill>
              <a:schemeClr val="lt1"/>
            </a:solidFill>
            <a:prstDash val="solid"/>
            <a:round/>
            <a:headEnd type="none" w="med" len="med"/>
            <a:tailEnd type="none" w="med" len="med"/>
          </a:ln>
        </p:spPr>
      </p:cxnSp>
      <p:cxnSp>
        <p:nvCxnSpPr>
          <p:cNvPr id="514" name="Google Shape;514;p70"/>
          <p:cNvCxnSpPr/>
          <p:nvPr/>
        </p:nvCxnSpPr>
        <p:spPr>
          <a:xfrm rot="10800000">
            <a:off x="4389425" y="2962350"/>
            <a:ext cx="4747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520" name="Google Shape;520;p7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 You!</a:t>
            </a:r>
            <a:endParaRPr/>
          </a:p>
        </p:txBody>
      </p:sp>
      <p:cxnSp>
        <p:nvCxnSpPr>
          <p:cNvPr id="521" name="Google Shape;521;p7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522" name="Google Shape;522;p71"/>
          <p:cNvGrpSpPr/>
          <p:nvPr/>
        </p:nvGrpSpPr>
        <p:grpSpPr>
          <a:xfrm>
            <a:off x="8090523" y="808178"/>
            <a:ext cx="279476" cy="279476"/>
            <a:chOff x="1379798" y="1723250"/>
            <a:chExt cx="397887" cy="397887"/>
          </a:xfrm>
        </p:grpSpPr>
        <p:sp>
          <p:nvSpPr>
            <p:cNvPr id="523" name="Google Shape;523;p7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71"/>
          <p:cNvGrpSpPr/>
          <p:nvPr/>
        </p:nvGrpSpPr>
        <p:grpSpPr>
          <a:xfrm>
            <a:off x="7341818" y="808178"/>
            <a:ext cx="279490" cy="279476"/>
            <a:chOff x="266768" y="1721375"/>
            <a:chExt cx="397907" cy="397887"/>
          </a:xfrm>
        </p:grpSpPr>
        <p:sp>
          <p:nvSpPr>
            <p:cNvPr id="528" name="Google Shape;528;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71"/>
          <p:cNvGrpSpPr/>
          <p:nvPr/>
        </p:nvGrpSpPr>
        <p:grpSpPr>
          <a:xfrm>
            <a:off x="7716184" y="808178"/>
            <a:ext cx="279461" cy="279476"/>
            <a:chOff x="864491" y="1723250"/>
            <a:chExt cx="397866" cy="397887"/>
          </a:xfrm>
        </p:grpSpPr>
        <p:sp>
          <p:nvSpPr>
            <p:cNvPr id="531" name="Google Shape;531;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4" name="Google Shape;534;p7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ctrTitle"/>
          </p:nvPr>
        </p:nvSpPr>
        <p:spPr>
          <a:xfrm>
            <a:off x="1964851" y="-281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Related Work</a:t>
            </a:r>
            <a:endParaRPr sz="3200" u="sng"/>
          </a:p>
        </p:txBody>
      </p:sp>
      <p:sp>
        <p:nvSpPr>
          <p:cNvPr id="187" name="Google Shape;187;p30"/>
          <p:cNvSpPr txBox="1"/>
          <p:nvPr/>
        </p:nvSpPr>
        <p:spPr>
          <a:xfrm>
            <a:off x="0" y="588350"/>
            <a:ext cx="9144000" cy="45549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Font typeface="Roboto Condensed"/>
              <a:buAutoNum type="arabicPeriod"/>
            </a:pPr>
            <a:r>
              <a:rPr lang="en" b="1" u="sng" dirty="0">
                <a:solidFill>
                  <a:schemeClr val="dk1"/>
                </a:solidFill>
                <a:latin typeface="Roboto Condensed"/>
                <a:ea typeface="Roboto Condensed"/>
                <a:cs typeface="Roboto Condensed"/>
                <a:sym typeface="Roboto Condensed"/>
              </a:rPr>
              <a:t>Multi-Agent A* for Parallel and Distributed Systems (Nisim &amp; Brafman)</a:t>
            </a:r>
            <a:r>
              <a:rPr lang="en" b="1" dirty="0">
                <a:solidFill>
                  <a:schemeClr val="dk1"/>
                </a:solidFill>
                <a:latin typeface="Roboto Condensed"/>
                <a:ea typeface="Roboto Condensed"/>
                <a:cs typeface="Roboto Condensed"/>
                <a:sym typeface="Roboto Condensed"/>
              </a:rPr>
              <a:t>: The ancestor work that our project is derived from (The generalized version)-</a:t>
            </a:r>
            <a:endParaRPr b="1" dirty="0">
              <a:solidFill>
                <a:schemeClr val="dk1"/>
              </a:solidFill>
              <a:latin typeface="Roboto Condensed"/>
              <a:ea typeface="Roboto Condensed"/>
              <a:cs typeface="Roboto Condensed"/>
              <a:sym typeface="Roboto Condensed"/>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Deals with Parallel Distributed MA-A* in terms of </a:t>
            </a:r>
            <a:r>
              <a:rPr lang="en" u="sng" dirty="0">
                <a:solidFill>
                  <a:schemeClr val="dk1"/>
                </a:solidFill>
                <a:latin typeface="Roboto Condensed Light"/>
                <a:ea typeface="Roboto Condensed Light"/>
                <a:cs typeface="Roboto Condensed Light"/>
                <a:sym typeface="Roboto Condensed Light"/>
              </a:rPr>
              <a:t>Search</a:t>
            </a:r>
            <a:r>
              <a:rPr lang="en" dirty="0">
                <a:solidFill>
                  <a:schemeClr val="dk1"/>
                </a:solidFill>
                <a:latin typeface="Roboto Condensed Light"/>
                <a:ea typeface="Roboto Condensed Light"/>
                <a:cs typeface="Roboto Condensed Light"/>
                <a:sym typeface="Roboto Condensed Light"/>
              </a:rPr>
              <a:t> problem (Successors, Expansion, Heuristic…).</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Generic algorithm which can be adapted to a variety of problems.</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Agents’ communication (by signaling).</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Consideration of accessing to  private and shared information.</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Distinction between private actions to public ones (existence of pre-conditions for the last actions).</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dirty="0">
                <a:solidFill>
                  <a:schemeClr val="dk1"/>
                </a:solidFill>
                <a:latin typeface="Roboto Condensed Light"/>
                <a:ea typeface="Roboto Condensed Light"/>
                <a:cs typeface="Roboto Condensed Light"/>
                <a:sym typeface="Roboto Condensed Light"/>
              </a:rPr>
              <a:t>Reducing to a single A* Agent possibility.</a:t>
            </a:r>
            <a:endParaRPr dirty="0">
              <a:solidFill>
                <a:schemeClr val="dk1"/>
              </a:solidFill>
              <a:latin typeface="Roboto Condensed Light"/>
              <a:ea typeface="Roboto Condensed Light"/>
              <a:cs typeface="Roboto Condensed Light"/>
              <a:sym typeface="Roboto Condensed Light"/>
            </a:endParaRPr>
          </a:p>
          <a:p>
            <a:pPr marL="914400" lvl="1" indent="-317500" algn="l" rtl="0">
              <a:lnSpc>
                <a:spcPct val="200000"/>
              </a:lnSpc>
              <a:spcBef>
                <a:spcPts val="0"/>
              </a:spcBef>
              <a:spcAft>
                <a:spcPts val="0"/>
              </a:spcAft>
              <a:buClr>
                <a:schemeClr val="dk1"/>
              </a:buClr>
              <a:buSzPts val="1400"/>
              <a:buFont typeface="Roboto Condensed Light"/>
              <a:buAutoNum type="alphaLcPeriod"/>
            </a:pPr>
            <a:r>
              <a:rPr lang="en" u="sng" dirty="0">
                <a:solidFill>
                  <a:schemeClr val="dk1"/>
                </a:solidFill>
                <a:latin typeface="Roboto Condensed Light"/>
                <a:ea typeface="Roboto Condensed Light"/>
                <a:cs typeface="Roboto Condensed Light"/>
                <a:sym typeface="Roboto Condensed Light"/>
              </a:rPr>
              <a:t>Trade-off</a:t>
            </a:r>
            <a:r>
              <a:rPr lang="en" dirty="0">
                <a:solidFill>
                  <a:schemeClr val="dk1"/>
                </a:solidFill>
                <a:latin typeface="Roboto Condensed Light"/>
                <a:ea typeface="Roboto Condensed Light"/>
                <a:cs typeface="Roboto Condensed Light"/>
                <a:sym typeface="Roboto Condensed Light"/>
              </a:rPr>
              <a:t>: Limited computing power Vs. Information access.</a:t>
            </a:r>
            <a:endParaRPr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pic>
        <p:nvPicPr>
          <p:cNvPr id="188" name="Google Shape;188;p30"/>
          <p:cNvPicPr preferRelativeResize="0"/>
          <p:nvPr/>
        </p:nvPicPr>
        <p:blipFill>
          <a:blip r:embed="rId3">
            <a:alphaModFix/>
          </a:blip>
          <a:stretch>
            <a:fillRect/>
          </a:stretch>
        </p:blipFill>
        <p:spPr>
          <a:xfrm>
            <a:off x="6133950" y="3650675"/>
            <a:ext cx="3010050" cy="1492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ctrTitle"/>
          </p:nvPr>
        </p:nvSpPr>
        <p:spPr>
          <a:xfrm>
            <a:off x="1964851" y="-281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Related Work</a:t>
            </a:r>
            <a:endParaRPr sz="3200" u="sng"/>
          </a:p>
        </p:txBody>
      </p:sp>
      <p:sp>
        <p:nvSpPr>
          <p:cNvPr id="194" name="Google Shape;194;p31"/>
          <p:cNvSpPr txBox="1"/>
          <p:nvPr/>
        </p:nvSpPr>
        <p:spPr>
          <a:xfrm>
            <a:off x="0" y="588350"/>
            <a:ext cx="9144000" cy="4554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solidFill>
                  <a:schemeClr val="dk1"/>
                </a:solidFill>
                <a:latin typeface="Roboto Condensed"/>
                <a:ea typeface="Roboto Condensed"/>
                <a:cs typeface="Roboto Condensed"/>
                <a:sym typeface="Roboto Condensed"/>
              </a:rPr>
              <a:t>2.	</a:t>
            </a:r>
            <a:r>
              <a:rPr lang="en" b="1" u="sng">
                <a:solidFill>
                  <a:schemeClr val="dk1"/>
                </a:solidFill>
                <a:latin typeface="Roboto Condensed"/>
                <a:ea typeface="Roboto Condensed"/>
                <a:cs typeface="Roboto Condensed"/>
                <a:sym typeface="Roboto Condensed"/>
              </a:rPr>
              <a:t>From One to Many: Planning for Loosely Coupled Multi-Agent Systems (Domshlak &amp; Brafman)</a:t>
            </a:r>
            <a:r>
              <a:rPr lang="en" b="1">
                <a:solidFill>
                  <a:schemeClr val="dk1"/>
                </a:solidFill>
                <a:latin typeface="Roboto Condensed"/>
                <a:ea typeface="Roboto Condensed"/>
                <a:cs typeface="Roboto Condensed"/>
                <a:sym typeface="Roboto Condensed"/>
              </a:rPr>
              <a:t>: Constraint Satisfaction 	Problem (CSP) for low coordination cases-</a:t>
            </a:r>
            <a:endParaRPr b="1">
              <a:solidFill>
                <a:schemeClr val="dk1"/>
              </a:solidFill>
              <a:latin typeface="Roboto Condensed"/>
              <a:ea typeface="Roboto Condensed"/>
              <a:cs typeface="Roboto Condensed"/>
              <a:sym typeface="Roboto Condensed"/>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Loosely coupled assumption (requires less coordination)</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Deals with measurements of 2 parameters: </a:t>
            </a:r>
            <a:r>
              <a:rPr lang="en" u="sng">
                <a:solidFill>
                  <a:schemeClr val="dk1"/>
                </a:solidFill>
                <a:latin typeface="Roboto Condensed Light"/>
                <a:ea typeface="Roboto Condensed Light"/>
                <a:cs typeface="Roboto Condensed Light"/>
                <a:sym typeface="Roboto Condensed Light"/>
              </a:rPr>
              <a:t>Problem Independent</a:t>
            </a:r>
            <a:r>
              <a:rPr lang="en">
                <a:solidFill>
                  <a:schemeClr val="dk1"/>
                </a:solidFill>
                <a:latin typeface="Roboto Condensed Light"/>
                <a:ea typeface="Roboto Condensed Light"/>
                <a:cs typeface="Roboto Condensed Light"/>
                <a:sym typeface="Roboto Condensed Light"/>
              </a:rPr>
              <a:t> (measures the the system’s coupling level) and </a:t>
            </a:r>
            <a:r>
              <a:rPr lang="en" u="sng">
                <a:solidFill>
                  <a:schemeClr val="dk1"/>
                </a:solidFill>
                <a:latin typeface="Roboto Condensed Light"/>
                <a:ea typeface="Roboto Condensed Light"/>
                <a:cs typeface="Roboto Condensed Light"/>
                <a:sym typeface="Roboto Condensed Light"/>
              </a:rPr>
              <a:t>Problem Specific</a:t>
            </a:r>
            <a:r>
              <a:rPr lang="en">
                <a:solidFill>
                  <a:schemeClr val="dk1"/>
                </a:solidFill>
                <a:latin typeface="Roboto Condensed Light"/>
                <a:ea typeface="Roboto Condensed Light"/>
                <a:cs typeface="Roboto Condensed Light"/>
                <a:sym typeface="Roboto Condensed Light"/>
              </a:rPr>
              <a:t>(The min. number and the max. number of actions required from an agent to solve the problem).</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Using </a:t>
            </a:r>
            <a:r>
              <a:rPr lang="en" b="1">
                <a:solidFill>
                  <a:schemeClr val="dk1"/>
                </a:solidFill>
                <a:latin typeface="Roboto Condensed"/>
                <a:ea typeface="Roboto Condensed"/>
                <a:cs typeface="Roboto Condensed"/>
                <a:sym typeface="Roboto Condensed"/>
              </a:rPr>
              <a:t> </a:t>
            </a:r>
            <a:r>
              <a:rPr lang="en">
                <a:solidFill>
                  <a:schemeClr val="dk1"/>
                </a:solidFill>
                <a:latin typeface="Roboto Condensed Light"/>
                <a:ea typeface="Roboto Condensed Light"/>
                <a:cs typeface="Roboto Condensed Light"/>
                <a:sym typeface="Roboto Condensed Light"/>
              </a:rPr>
              <a:t>Constraint Satisfaction Problem (CSP) technique and formulation(STRIPS) with respect to the time dimension.</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Focus on the worst - case time complexity.</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Using “agent interaction graph”- Two agents are connected if one agent’s action affects the functionality of the other agent (proportionate to the time complexity).</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Some problems can’t be solved due to the required level of coordination.</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Defines internal actions, public actions as well as coordination points.</a:t>
            </a:r>
            <a:endParaRPr>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800" b="1">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pic>
        <p:nvPicPr>
          <p:cNvPr id="195" name="Google Shape;195;p31"/>
          <p:cNvPicPr preferRelativeResize="0"/>
          <p:nvPr/>
        </p:nvPicPr>
        <p:blipFill>
          <a:blip r:embed="rId3">
            <a:alphaModFix/>
          </a:blip>
          <a:stretch>
            <a:fillRect/>
          </a:stretch>
        </p:blipFill>
        <p:spPr>
          <a:xfrm>
            <a:off x="6082553" y="3591425"/>
            <a:ext cx="3061446" cy="155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ctrTitle"/>
          </p:nvPr>
        </p:nvSpPr>
        <p:spPr>
          <a:xfrm>
            <a:off x="1964851" y="-1043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Related Work</a:t>
            </a:r>
            <a:endParaRPr sz="3200" u="sng"/>
          </a:p>
        </p:txBody>
      </p:sp>
      <p:sp>
        <p:nvSpPr>
          <p:cNvPr id="201" name="Google Shape;201;p32"/>
          <p:cNvSpPr txBox="1"/>
          <p:nvPr/>
        </p:nvSpPr>
        <p:spPr>
          <a:xfrm>
            <a:off x="0" y="435950"/>
            <a:ext cx="9144000" cy="4707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solidFill>
                  <a:schemeClr val="dk1"/>
                </a:solidFill>
                <a:latin typeface="Roboto Condensed"/>
                <a:ea typeface="Roboto Condensed"/>
                <a:cs typeface="Roboto Condensed"/>
                <a:sym typeface="Roboto Condensed"/>
              </a:rPr>
              <a:t>3.	</a:t>
            </a:r>
            <a:r>
              <a:rPr lang="en" b="1" u="sng">
                <a:solidFill>
                  <a:schemeClr val="dk1"/>
                </a:solidFill>
                <a:latin typeface="Roboto Condensed"/>
                <a:ea typeface="Roboto Condensed"/>
                <a:cs typeface="Roboto Condensed"/>
                <a:sym typeface="Roboto Condensed"/>
              </a:rPr>
              <a:t>A General, Fully Distributed Multi-agent Planning Algorithm (Nissim, Brafman and Domshlak)</a:t>
            </a:r>
            <a:r>
              <a:rPr lang="en" b="1">
                <a:solidFill>
                  <a:schemeClr val="dk1"/>
                </a:solidFill>
                <a:latin typeface="Roboto Condensed"/>
                <a:ea typeface="Roboto Condensed"/>
                <a:cs typeface="Roboto Condensed"/>
                <a:sym typeface="Roboto Condensed"/>
              </a:rPr>
              <a:t>: Constraint Satisfaction 	Problem (CSP) Heuristic based. Adapted to the Multi-Agent concept -</a:t>
            </a:r>
            <a:endParaRPr b="1">
              <a:solidFill>
                <a:schemeClr val="dk1"/>
              </a:solidFill>
              <a:latin typeface="Roboto Condensed"/>
              <a:ea typeface="Roboto Condensed"/>
              <a:cs typeface="Roboto Condensed"/>
              <a:sym typeface="Roboto Condensed"/>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Loosely coupled, limited agent interaction: Some problems can’t be solved due to the required level of coordination.</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Combines local planning as well as coordination between agents. Defines internal actions, public actions and coordination points. Looking for a global and local consistency. </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Using </a:t>
            </a:r>
            <a:r>
              <a:rPr lang="en" b="1">
                <a:solidFill>
                  <a:schemeClr val="dk1"/>
                </a:solidFill>
                <a:latin typeface="Roboto Condensed"/>
                <a:ea typeface="Roboto Condensed"/>
                <a:cs typeface="Roboto Condensed"/>
                <a:sym typeface="Roboto Condensed"/>
              </a:rPr>
              <a:t> </a:t>
            </a:r>
            <a:r>
              <a:rPr lang="en">
                <a:solidFill>
                  <a:schemeClr val="dk1"/>
                </a:solidFill>
                <a:latin typeface="Roboto Condensed Light"/>
                <a:ea typeface="Roboto Condensed Light"/>
                <a:cs typeface="Roboto Condensed Light"/>
                <a:sym typeface="Roboto Condensed Light"/>
              </a:rPr>
              <a:t>Constraint Satisfaction Problem (CSP) technique and formulation </a:t>
            </a:r>
            <a:endParaRPr>
              <a:solidFill>
                <a:schemeClr val="dk1"/>
              </a:solidFill>
              <a:latin typeface="Roboto Condensed Light"/>
              <a:ea typeface="Roboto Condensed Light"/>
              <a:cs typeface="Roboto Condensed Light"/>
              <a:sym typeface="Roboto Condensed Light"/>
            </a:endParaRPr>
          </a:p>
          <a:p>
            <a:pPr marL="457200" lvl="0" indent="457200" algn="l" rtl="0">
              <a:lnSpc>
                <a:spcPct val="150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adapted  for </a:t>
            </a:r>
            <a:r>
              <a:rPr lang="en" b="1">
                <a:solidFill>
                  <a:schemeClr val="dk1"/>
                </a:solidFill>
                <a:latin typeface="Roboto Condensed"/>
                <a:ea typeface="Roboto Condensed"/>
                <a:cs typeface="Roboto Condensed"/>
                <a:sym typeface="Roboto Condensed"/>
              </a:rPr>
              <a:t>some</a:t>
            </a:r>
            <a:r>
              <a:rPr lang="en">
                <a:solidFill>
                  <a:schemeClr val="dk1"/>
                </a:solidFill>
                <a:latin typeface="Roboto Condensed Light"/>
                <a:ea typeface="Roboto Condensed Light"/>
                <a:cs typeface="Roboto Condensed Light"/>
                <a:sym typeface="Roboto Condensed Light"/>
              </a:rPr>
              <a:t> agents(MA-STRIPS) with respect to the time dimension.</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Respects the “Forced (essential)-Moves” concept by a global manner.</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Other agents’ planning as a “black-box”. Don’t match to a centralized planner, improves centralized solutions.</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Splitting the aspects of an agent planning among 3 variables: (public) Actions, Time(s) and Requirements.</a:t>
            </a:r>
            <a:endParaRPr>
              <a:solidFill>
                <a:schemeClr val="dk1"/>
              </a:solidFill>
              <a:latin typeface="Roboto Condensed Light"/>
              <a:ea typeface="Roboto Condensed Light"/>
              <a:cs typeface="Roboto Condensed Light"/>
              <a:sym typeface="Roboto Condensed Light"/>
            </a:endParaRPr>
          </a:p>
          <a:p>
            <a:pPr marL="914400" lvl="0" indent="-317500" algn="l" rtl="0">
              <a:lnSpc>
                <a:spcPct val="150000"/>
              </a:lnSpc>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 Uses Heuristic that dynamically selects an agent: based on </a:t>
            </a:r>
            <a:r>
              <a:rPr lang="en" i="1">
                <a:solidFill>
                  <a:schemeClr val="dk1"/>
                </a:solidFill>
                <a:latin typeface="Roboto Condensed Light"/>
                <a:ea typeface="Roboto Condensed Light"/>
                <a:cs typeface="Roboto Condensed Light"/>
                <a:sym typeface="Roboto Condensed Light"/>
              </a:rPr>
              <a:t>most-constrained</a:t>
            </a:r>
            <a:r>
              <a:rPr lang="en">
                <a:solidFill>
                  <a:schemeClr val="dk1"/>
                </a:solidFill>
                <a:latin typeface="Roboto Condensed Light"/>
                <a:ea typeface="Roboto Condensed Light"/>
                <a:cs typeface="Roboto Condensed Light"/>
                <a:sym typeface="Roboto Condensed Light"/>
              </a:rPr>
              <a:t> (first) and </a:t>
            </a:r>
            <a:r>
              <a:rPr lang="en" i="1">
                <a:solidFill>
                  <a:schemeClr val="dk1"/>
                </a:solidFill>
                <a:latin typeface="Roboto Condensed Light"/>
                <a:ea typeface="Roboto Condensed Light"/>
                <a:cs typeface="Roboto Condensed Light"/>
                <a:sym typeface="Roboto Condensed Light"/>
              </a:rPr>
              <a:t>goal-achieving</a:t>
            </a:r>
            <a:r>
              <a:rPr lang="en">
                <a:solidFill>
                  <a:schemeClr val="dk1"/>
                </a:solidFill>
                <a:latin typeface="Roboto Condensed Light"/>
                <a:ea typeface="Roboto Condensed Light"/>
                <a:cs typeface="Roboto Condensed Light"/>
                <a:sym typeface="Roboto Condensed Light"/>
              </a:rPr>
              <a:t>(#achievable sub-goals) concepts. (rather than Min-Domain variable Ordering heuristic that requires fully generated domains).</a:t>
            </a:r>
            <a:endParaRPr>
              <a:solidFill>
                <a:schemeClr val="dk1"/>
              </a:solidFill>
              <a:latin typeface="Roboto Condensed Light"/>
              <a:ea typeface="Roboto Condensed Light"/>
              <a:cs typeface="Roboto Condensed Light"/>
              <a:sym typeface="Roboto Condensed Light"/>
            </a:endParaRPr>
          </a:p>
          <a:p>
            <a:pPr marL="0" lvl="0" indent="457200" algn="l" rtl="0">
              <a:lnSpc>
                <a:spcPct val="150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   h. 	The “agent interaction graph”- determines how loosely-coupled the problem is.</a:t>
            </a:r>
            <a:endParaRPr>
              <a:solidFill>
                <a:schemeClr val="dk1"/>
              </a:solidFill>
              <a:latin typeface="Roboto Condensed Light"/>
              <a:ea typeface="Roboto Condensed Light"/>
              <a:cs typeface="Roboto Condensed Light"/>
              <a:sym typeface="Roboto Condensed Light"/>
            </a:endParaRPr>
          </a:p>
          <a:p>
            <a:pPr marL="0" lvl="0" indent="457200" algn="l" rtl="0">
              <a:lnSpc>
                <a:spcPct val="150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   i. 	There is an upper bound on the number of public actions of each agent (d).</a:t>
            </a:r>
            <a:endParaRPr>
              <a:solidFill>
                <a:schemeClr val="dk1"/>
              </a:solidFill>
              <a:latin typeface="Roboto Condensed Light"/>
              <a:ea typeface="Roboto Condensed Light"/>
              <a:cs typeface="Roboto Condensed Light"/>
              <a:sym typeface="Roboto Condensed Light"/>
            </a:endParaRPr>
          </a:p>
          <a:p>
            <a:pPr marL="0" lvl="0" indent="457200" algn="l" rtl="0">
              <a:lnSpc>
                <a:spcPct val="150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 </a:t>
            </a:r>
            <a:endParaRPr>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800" b="1">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pic>
        <p:nvPicPr>
          <p:cNvPr id="202" name="Google Shape;202;p32"/>
          <p:cNvPicPr preferRelativeResize="0"/>
          <p:nvPr/>
        </p:nvPicPr>
        <p:blipFill>
          <a:blip r:embed="rId3">
            <a:alphaModFix/>
          </a:blip>
          <a:stretch>
            <a:fillRect/>
          </a:stretch>
        </p:blipFill>
        <p:spPr>
          <a:xfrm>
            <a:off x="6795248" y="2239806"/>
            <a:ext cx="2022542" cy="12788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ctrTitle"/>
          </p:nvPr>
        </p:nvSpPr>
        <p:spPr>
          <a:xfrm>
            <a:off x="1964851" y="-1043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Related Work</a:t>
            </a:r>
            <a:endParaRPr sz="3200" u="sng"/>
          </a:p>
        </p:txBody>
      </p:sp>
      <p:sp>
        <p:nvSpPr>
          <p:cNvPr id="208" name="Google Shape;208;p33"/>
          <p:cNvSpPr txBox="1"/>
          <p:nvPr/>
        </p:nvSpPr>
        <p:spPr>
          <a:xfrm>
            <a:off x="0" y="305250"/>
            <a:ext cx="9144000" cy="4838400"/>
          </a:xfrm>
          <a:prstGeom prst="rect">
            <a:avLst/>
          </a:prstGeom>
          <a:noFill/>
          <a:ln>
            <a:noFill/>
          </a:ln>
        </p:spPr>
        <p:txBody>
          <a:bodyPr spcFirstLastPara="1" wrap="square" lIns="91425" tIns="91425" rIns="91425" bIns="91425" anchor="t" anchorCtr="0">
            <a:noAutofit/>
          </a:bodyPr>
          <a:lstStyle/>
          <a:p>
            <a:pPr marL="228600" lvl="0" indent="-228600" algn="l" rtl="0">
              <a:lnSpc>
                <a:spcPct val="150000"/>
              </a:lnSpc>
              <a:spcBef>
                <a:spcPts val="0"/>
              </a:spcBef>
              <a:spcAft>
                <a:spcPts val="0"/>
              </a:spcAft>
              <a:buAutoNum type="arabicPeriod" startAt="4"/>
            </a:pPr>
            <a:r>
              <a:rPr lang="en" sz="1200" b="1" u="sng" dirty="0">
                <a:solidFill>
                  <a:schemeClr val="dk1"/>
                </a:solidFill>
                <a:latin typeface="Roboto Condensed"/>
                <a:ea typeface="Roboto Condensed"/>
                <a:cs typeface="Roboto Condensed"/>
                <a:sym typeface="Roboto Condensed"/>
              </a:rPr>
              <a:t>Conflict-Based Search Algorithm for Multi-Agent Pathfinding (Boyarski et al.)</a:t>
            </a:r>
            <a:r>
              <a:rPr lang="en" sz="1200" b="1" dirty="0">
                <a:solidFill>
                  <a:schemeClr val="dk1"/>
                </a:solidFill>
                <a:latin typeface="Roboto Condensed"/>
                <a:ea typeface="Roboto Condensed"/>
                <a:cs typeface="Roboto Condensed"/>
                <a:sym typeface="Roboto Condensed"/>
              </a:rPr>
              <a:t>:</a:t>
            </a:r>
            <a:r>
              <a:rPr lang="en" b="1" dirty="0">
                <a:solidFill>
                  <a:schemeClr val="dk1"/>
                </a:solidFill>
                <a:latin typeface="Roboto Condensed"/>
                <a:ea typeface="Roboto Condensed"/>
                <a:cs typeface="Roboto Condensed"/>
                <a:sym typeface="Roboto Condensed"/>
              </a:rPr>
              <a:t> </a:t>
            </a:r>
            <a:endParaRPr lang="he-IL" b="1" dirty="0">
              <a:solidFill>
                <a:schemeClr val="dk1"/>
              </a:solidFill>
              <a:latin typeface="Roboto Condensed"/>
              <a:ea typeface="Roboto Condensed"/>
              <a:cs typeface="Roboto Condensed"/>
              <a:sym typeface="Roboto Condensed"/>
            </a:endParaRPr>
          </a:p>
          <a:p>
            <a:pPr lvl="0" algn="l" rtl="0">
              <a:lnSpc>
                <a:spcPct val="150000"/>
              </a:lnSpc>
              <a:spcBef>
                <a:spcPts val="0"/>
              </a:spcBef>
              <a:spcAft>
                <a:spcPts val="0"/>
              </a:spcAft>
            </a:pPr>
            <a:r>
              <a:rPr lang="en" sz="1200" b="1" dirty="0">
                <a:solidFill>
                  <a:schemeClr val="dk1"/>
                </a:solidFill>
                <a:latin typeface="Roboto Condensed"/>
                <a:ea typeface="Roboto Condensed"/>
                <a:cs typeface="Roboto Condensed"/>
                <a:sym typeface="Roboto Condensed"/>
              </a:rPr>
              <a:t>	2 levels centralized search, respects constraints -</a:t>
            </a:r>
            <a:endParaRPr sz="1200" b="1" dirty="0">
              <a:solidFill>
                <a:schemeClr val="dk1"/>
              </a:solidFill>
              <a:latin typeface="Roboto Condensed"/>
              <a:ea typeface="Roboto Condensed"/>
              <a:cs typeface="Roboto Condensed"/>
              <a:sym typeface="Roboto Condensed"/>
            </a:endParaRPr>
          </a:p>
          <a:p>
            <a:pPr marL="914400" lvl="0" indent="-304800" algn="l" rtl="0">
              <a:lnSpc>
                <a:spcPct val="150000"/>
              </a:lnSpc>
              <a:spcBef>
                <a:spcPts val="0"/>
              </a:spcBef>
              <a:spcAft>
                <a:spcPts val="0"/>
              </a:spcAft>
              <a:buClr>
                <a:schemeClr val="dk1"/>
              </a:buClr>
              <a:buSzPts val="1200"/>
              <a:buFont typeface="Roboto Condensed Light"/>
              <a:buAutoNum type="alphaLcPeriod"/>
            </a:pPr>
            <a:r>
              <a:rPr lang="en" sz="1200" dirty="0">
                <a:solidFill>
                  <a:schemeClr val="dk1"/>
                </a:solidFill>
                <a:latin typeface="Roboto Condensed Light"/>
                <a:ea typeface="Roboto Condensed Light"/>
                <a:cs typeface="Roboto Condensed Light"/>
                <a:sym typeface="Roboto Condensed Light"/>
              </a:rPr>
              <a:t>Pathfinding oriented, based on graph structure with respect to the time dimension.</a:t>
            </a:r>
            <a:endParaRPr sz="1200" dirty="0">
              <a:solidFill>
                <a:schemeClr val="dk1"/>
              </a:solidFill>
              <a:latin typeface="Roboto Condensed Light"/>
              <a:ea typeface="Roboto Condensed Light"/>
              <a:cs typeface="Roboto Condensed Light"/>
              <a:sym typeface="Roboto Condensed Light"/>
            </a:endParaRPr>
          </a:p>
          <a:p>
            <a:pPr marL="914400" lvl="0" indent="-304800" algn="l" rtl="0">
              <a:lnSpc>
                <a:spcPct val="150000"/>
              </a:lnSpc>
              <a:spcBef>
                <a:spcPts val="0"/>
              </a:spcBef>
              <a:spcAft>
                <a:spcPts val="0"/>
              </a:spcAft>
              <a:buClr>
                <a:schemeClr val="dk1"/>
              </a:buClr>
              <a:buSzPts val="1200"/>
              <a:buFont typeface="Roboto Condensed Light"/>
              <a:buAutoNum type="alphaLcPeriod"/>
            </a:pPr>
            <a:r>
              <a:rPr lang="en" sz="1200" dirty="0">
                <a:solidFill>
                  <a:schemeClr val="dk1"/>
                </a:solidFill>
                <a:latin typeface="Roboto Condensed Light"/>
                <a:ea typeface="Roboto Condensed Light"/>
                <a:cs typeface="Roboto Condensed Light"/>
                <a:sym typeface="Roboto Condensed Light"/>
              </a:rPr>
              <a:t>Formalized as a global, single-agent search problem for centralized computing.</a:t>
            </a:r>
            <a:endParaRPr sz="1200" dirty="0">
              <a:solidFill>
                <a:schemeClr val="dk1"/>
              </a:solidFill>
              <a:latin typeface="Roboto Condensed Light"/>
              <a:ea typeface="Roboto Condensed Light"/>
              <a:cs typeface="Roboto Condensed Light"/>
              <a:sym typeface="Roboto Condensed Light"/>
            </a:endParaRPr>
          </a:p>
          <a:p>
            <a:pPr marL="914400" lvl="0" indent="-304800" algn="l" rtl="0">
              <a:lnSpc>
                <a:spcPct val="150000"/>
              </a:lnSpc>
              <a:spcBef>
                <a:spcPts val="0"/>
              </a:spcBef>
              <a:spcAft>
                <a:spcPts val="0"/>
              </a:spcAft>
              <a:buClr>
                <a:schemeClr val="dk1"/>
              </a:buClr>
              <a:buSzPts val="1200"/>
              <a:buFont typeface="Roboto Condensed Light"/>
              <a:buAutoNum type="alphaLcPeriod"/>
            </a:pPr>
            <a:r>
              <a:rPr lang="en" sz="1200" dirty="0">
                <a:solidFill>
                  <a:schemeClr val="dk1"/>
                </a:solidFill>
                <a:latin typeface="Roboto Condensed Light"/>
                <a:ea typeface="Roboto Condensed Light"/>
                <a:cs typeface="Roboto Condensed Light"/>
                <a:sym typeface="Roboto Condensed Light"/>
              </a:rPr>
              <a:t>Allows “wait” action which is an integral part of the described algorithm. </a:t>
            </a:r>
            <a:endParaRPr sz="1200" dirty="0">
              <a:solidFill>
                <a:schemeClr val="dk1"/>
              </a:solidFill>
              <a:latin typeface="Roboto Condensed Light"/>
              <a:ea typeface="Roboto Condensed Light"/>
              <a:cs typeface="Roboto Condensed Light"/>
              <a:sym typeface="Roboto Condensed Light"/>
            </a:endParaRPr>
          </a:p>
          <a:p>
            <a:pPr marL="914400" lvl="0" indent="-304800" algn="l" rtl="0">
              <a:lnSpc>
                <a:spcPct val="150000"/>
              </a:lnSpc>
              <a:spcBef>
                <a:spcPts val="0"/>
              </a:spcBef>
              <a:spcAft>
                <a:spcPts val="0"/>
              </a:spcAft>
              <a:buClr>
                <a:schemeClr val="dk1"/>
              </a:buClr>
              <a:buSzPts val="1200"/>
              <a:buFont typeface="Roboto Condensed Light"/>
              <a:buAutoNum type="alphaLcPeriod"/>
            </a:pPr>
            <a:r>
              <a:rPr lang="en" sz="1200" dirty="0">
                <a:solidFill>
                  <a:schemeClr val="dk1"/>
                </a:solidFill>
                <a:latin typeface="Roboto Condensed Light"/>
                <a:ea typeface="Roboto Condensed Light"/>
                <a:cs typeface="Roboto Condensed Light"/>
                <a:sym typeface="Roboto Condensed Light"/>
              </a:rPr>
              <a:t>Aims to improves the CBS by focusing on cases that it performs poorly, exponentially worse than A*.</a:t>
            </a:r>
            <a:endParaRPr sz="1200" dirty="0">
              <a:solidFill>
                <a:schemeClr val="dk1"/>
              </a:solidFill>
              <a:latin typeface="Roboto Condensed Light"/>
              <a:ea typeface="Roboto Condensed Light"/>
              <a:cs typeface="Roboto Condensed Light"/>
              <a:sym typeface="Roboto Condensed Light"/>
            </a:endParaRPr>
          </a:p>
          <a:p>
            <a:pPr marL="914400" lvl="0" indent="-304800" algn="l" rtl="0">
              <a:lnSpc>
                <a:spcPct val="150000"/>
              </a:lnSpc>
              <a:spcBef>
                <a:spcPts val="0"/>
              </a:spcBef>
              <a:spcAft>
                <a:spcPts val="0"/>
              </a:spcAft>
              <a:buClr>
                <a:schemeClr val="dk1"/>
              </a:buClr>
              <a:buSzPts val="1200"/>
              <a:buFont typeface="Roboto Condensed Light"/>
              <a:buAutoNum type="alphaLcPeriod"/>
            </a:pPr>
            <a:r>
              <a:rPr lang="en" sz="1200" dirty="0">
                <a:solidFill>
                  <a:schemeClr val="dk1"/>
                </a:solidFill>
                <a:latin typeface="Roboto Condensed Light"/>
                <a:ea typeface="Roboto Condensed Light"/>
                <a:cs typeface="Roboto Condensed Light"/>
                <a:sym typeface="Roboto Condensed Light"/>
              </a:rPr>
              <a:t>Composed of </a:t>
            </a:r>
            <a:r>
              <a:rPr lang="en" sz="1200" u="sng" dirty="0">
                <a:solidFill>
                  <a:schemeClr val="dk1"/>
                </a:solidFill>
                <a:latin typeface="Roboto Condensed Light"/>
                <a:ea typeface="Roboto Condensed Light"/>
                <a:cs typeface="Roboto Condensed Light"/>
                <a:sym typeface="Roboto Condensed Light"/>
              </a:rPr>
              <a:t>2 levels</a:t>
            </a:r>
            <a:r>
              <a:rPr lang="en" sz="1200" dirty="0">
                <a:solidFill>
                  <a:schemeClr val="dk1"/>
                </a:solidFill>
                <a:latin typeface="Roboto Condensed Light"/>
                <a:ea typeface="Roboto Condensed Light"/>
                <a:cs typeface="Roboto Condensed Light"/>
                <a:sym typeface="Roboto Condensed Light"/>
              </a:rPr>
              <a:t>: 1) High-level constructs a </a:t>
            </a:r>
            <a:r>
              <a:rPr lang="en" sz="1200" i="1" dirty="0">
                <a:solidFill>
                  <a:schemeClr val="dk1"/>
                </a:solidFill>
                <a:latin typeface="Roboto Condensed Light"/>
                <a:ea typeface="Roboto Condensed Light"/>
                <a:cs typeface="Roboto Condensed Light"/>
                <a:sym typeface="Roboto Condensed Light"/>
              </a:rPr>
              <a:t>constraint-tree</a:t>
            </a:r>
            <a:r>
              <a:rPr lang="en" sz="1200" dirty="0">
                <a:solidFill>
                  <a:schemeClr val="dk1"/>
                </a:solidFill>
                <a:latin typeface="Roboto Condensed Light"/>
                <a:ea typeface="Roboto Condensed Light"/>
                <a:cs typeface="Roboto Condensed Light"/>
                <a:sym typeface="Roboto Condensed Light"/>
              </a:rPr>
              <a:t> (nodes contain time &amp; locations constraints of a single agent) by finding conflicts and constraints addition. 2) Low level search which is performed at each node of the </a:t>
            </a:r>
            <a:r>
              <a:rPr lang="en" sz="1200" i="1" dirty="0">
                <a:solidFill>
                  <a:schemeClr val="dk1"/>
                </a:solidFill>
                <a:latin typeface="Roboto Condensed Light"/>
                <a:ea typeface="Roboto Condensed Light"/>
                <a:cs typeface="Roboto Condensed Light"/>
                <a:sym typeface="Roboto Condensed Light"/>
              </a:rPr>
              <a:t>constraint-tree </a:t>
            </a:r>
            <a:r>
              <a:rPr lang="en" sz="1200" dirty="0">
                <a:solidFill>
                  <a:schemeClr val="dk1"/>
                </a:solidFill>
                <a:latin typeface="Roboto Condensed Light"/>
                <a:ea typeface="Roboto Condensed Light"/>
                <a:cs typeface="Roboto Condensed Light"/>
                <a:sym typeface="Roboto Condensed Light"/>
              </a:rPr>
              <a:t>in order to find individual paths for all the agents considering the constraints of the corresponded high-level node (can be done by any algorithm, usually A*). </a:t>
            </a:r>
            <a:endParaRPr sz="1200" dirty="0">
              <a:solidFill>
                <a:schemeClr val="dk1"/>
              </a:solidFill>
              <a:latin typeface="Roboto Condensed Light"/>
              <a:ea typeface="Roboto Condensed Light"/>
              <a:cs typeface="Roboto Condensed Light"/>
              <a:sym typeface="Roboto Condensed Light"/>
            </a:endParaRPr>
          </a:p>
          <a:p>
            <a:pPr marL="914400" lvl="0" indent="-304800" algn="l" rtl="0">
              <a:lnSpc>
                <a:spcPct val="150000"/>
              </a:lnSpc>
              <a:spcBef>
                <a:spcPts val="0"/>
              </a:spcBef>
              <a:spcAft>
                <a:spcPts val="0"/>
              </a:spcAft>
              <a:buClr>
                <a:schemeClr val="dk1"/>
              </a:buClr>
              <a:buSzPts val="1200"/>
              <a:buFont typeface="Roboto Condensed Light"/>
              <a:buAutoNum type="alphaLcPeriod"/>
            </a:pPr>
            <a:r>
              <a:rPr lang="en" sz="1200" dirty="0">
                <a:solidFill>
                  <a:schemeClr val="dk1"/>
                </a:solidFill>
                <a:latin typeface="Roboto Condensed Light"/>
                <a:ea typeface="Roboto Condensed Light"/>
                <a:cs typeface="Roboto Condensed Light"/>
                <a:sym typeface="Roboto Condensed Light"/>
              </a:rPr>
              <a:t>Bounds the number of allowed conflicts at the high-level phase between any pair of agents by a predefined parameter B. When exceeding B, the conflicting agents are merged into a single agent that treated by the low-level solver. </a:t>
            </a:r>
            <a:endParaRPr sz="1200" dirty="0">
              <a:solidFill>
                <a:schemeClr val="dk1"/>
              </a:solidFill>
              <a:latin typeface="Roboto Condensed Light"/>
              <a:ea typeface="Roboto Condensed Light"/>
              <a:cs typeface="Roboto Condensed Light"/>
              <a:sym typeface="Roboto Condensed Light"/>
            </a:endParaRPr>
          </a:p>
          <a:p>
            <a:pPr marL="914400" lvl="0" indent="-304800" algn="l" rtl="0">
              <a:lnSpc>
                <a:spcPct val="150000"/>
              </a:lnSpc>
              <a:spcBef>
                <a:spcPts val="0"/>
              </a:spcBef>
              <a:spcAft>
                <a:spcPts val="0"/>
              </a:spcAft>
              <a:buClr>
                <a:schemeClr val="dk1"/>
              </a:buClr>
              <a:buSzPts val="1200"/>
              <a:buFont typeface="Roboto Condensed Light"/>
              <a:buAutoNum type="alphaLcPeriod"/>
            </a:pPr>
            <a:r>
              <a:rPr lang="en" sz="1200" dirty="0">
                <a:solidFill>
                  <a:schemeClr val="dk1"/>
                </a:solidFill>
                <a:latin typeface="Roboto Condensed Light"/>
                <a:ea typeface="Roboto Condensed Light"/>
                <a:cs typeface="Roboto Condensed Light"/>
                <a:sym typeface="Roboto Condensed Light"/>
              </a:rPr>
              <a:t> There are 3 improvements for the algorithm: </a:t>
            </a:r>
            <a:endParaRPr sz="1200" dirty="0">
              <a:solidFill>
                <a:schemeClr val="dk1"/>
              </a:solidFill>
              <a:latin typeface="Roboto Condensed Light"/>
              <a:ea typeface="Roboto Condensed Light"/>
              <a:cs typeface="Roboto Condensed Light"/>
              <a:sym typeface="Roboto Condensed Light"/>
            </a:endParaRPr>
          </a:p>
          <a:p>
            <a:pPr marL="1371600" lvl="1" indent="-304800" algn="l" rtl="0">
              <a:lnSpc>
                <a:spcPct val="150000"/>
              </a:lnSpc>
              <a:spcBef>
                <a:spcPts val="0"/>
              </a:spcBef>
              <a:spcAft>
                <a:spcPts val="0"/>
              </a:spcAft>
              <a:buClr>
                <a:schemeClr val="dk1"/>
              </a:buClr>
              <a:buSzPts val="1200"/>
              <a:buFont typeface="Roboto Condensed Light"/>
              <a:buAutoNum type="romanLcPeriod"/>
            </a:pPr>
            <a:r>
              <a:rPr lang="en" sz="1200" u="sng" dirty="0">
                <a:solidFill>
                  <a:schemeClr val="dk1"/>
                </a:solidFill>
                <a:latin typeface="Roboto Condensed Light"/>
                <a:ea typeface="Roboto Condensed Light"/>
                <a:cs typeface="Roboto Condensed Light"/>
                <a:sym typeface="Roboto Condensed Light"/>
              </a:rPr>
              <a:t>Bypass (BP)</a:t>
            </a:r>
            <a:r>
              <a:rPr lang="en" sz="1200" dirty="0">
                <a:solidFill>
                  <a:schemeClr val="dk1"/>
                </a:solidFill>
                <a:latin typeface="Roboto Condensed Light"/>
                <a:ea typeface="Roboto Condensed Light"/>
                <a:cs typeface="Roboto Condensed Light"/>
                <a:sym typeface="Roboto Condensed Light"/>
              </a:rPr>
              <a:t>- Improves the low-level paths in some ways =&gt; reducing the CT size.</a:t>
            </a:r>
            <a:endParaRPr sz="1200" dirty="0">
              <a:solidFill>
                <a:schemeClr val="dk1"/>
              </a:solidFill>
              <a:latin typeface="Roboto Condensed Light"/>
              <a:ea typeface="Roboto Condensed Light"/>
              <a:cs typeface="Roboto Condensed Light"/>
              <a:sym typeface="Roboto Condensed Light"/>
            </a:endParaRPr>
          </a:p>
          <a:p>
            <a:pPr marL="1371600" lvl="1" indent="-304800" algn="l" rtl="0">
              <a:lnSpc>
                <a:spcPct val="150000"/>
              </a:lnSpc>
              <a:spcBef>
                <a:spcPts val="0"/>
              </a:spcBef>
              <a:spcAft>
                <a:spcPts val="0"/>
              </a:spcAft>
              <a:buClr>
                <a:schemeClr val="dk1"/>
              </a:buClr>
              <a:buSzPts val="1200"/>
              <a:buFont typeface="Roboto Condensed Light"/>
              <a:buAutoNum type="romanLcPeriod"/>
            </a:pPr>
            <a:r>
              <a:rPr lang="en" sz="1200" u="sng" dirty="0">
                <a:solidFill>
                  <a:schemeClr val="dk1"/>
                </a:solidFill>
                <a:latin typeface="Roboto Condensed Light"/>
                <a:ea typeface="Roboto Condensed Light"/>
                <a:cs typeface="Roboto Condensed Light"/>
                <a:sym typeface="Roboto Condensed Light"/>
              </a:rPr>
              <a:t>Merge &amp; Restart (MR)</a:t>
            </a:r>
            <a:r>
              <a:rPr lang="en" sz="1200" dirty="0">
                <a:solidFill>
                  <a:schemeClr val="dk1"/>
                </a:solidFill>
                <a:latin typeface="Roboto Condensed Light"/>
                <a:ea typeface="Roboto Condensed Light"/>
                <a:cs typeface="Roboto Condensed Light"/>
                <a:sym typeface="Roboto Condensed Light"/>
              </a:rPr>
              <a:t>- When a decision to merge is made, it is suggested to restart the search (avoiding duplicating effort for the low-level solver when calculating the path and the constraints for the merged agent B + 1 times).</a:t>
            </a:r>
            <a:endParaRPr sz="1200" dirty="0">
              <a:solidFill>
                <a:schemeClr val="dk1"/>
              </a:solidFill>
              <a:latin typeface="Roboto Condensed Light"/>
              <a:ea typeface="Roboto Condensed Light"/>
              <a:cs typeface="Roboto Condensed Light"/>
              <a:sym typeface="Roboto Condensed Light"/>
            </a:endParaRPr>
          </a:p>
          <a:p>
            <a:pPr marL="1371600" lvl="1" indent="-304800" algn="l" rtl="0">
              <a:lnSpc>
                <a:spcPct val="150000"/>
              </a:lnSpc>
              <a:spcBef>
                <a:spcPts val="0"/>
              </a:spcBef>
              <a:spcAft>
                <a:spcPts val="0"/>
              </a:spcAft>
              <a:buClr>
                <a:schemeClr val="dk1"/>
              </a:buClr>
              <a:buSzPts val="1200"/>
              <a:buFont typeface="Roboto Condensed Light"/>
              <a:buAutoNum type="romanLcPeriod"/>
            </a:pPr>
            <a:r>
              <a:rPr lang="en" sz="1200" u="sng" dirty="0">
                <a:solidFill>
                  <a:schemeClr val="dk1"/>
                </a:solidFill>
                <a:latin typeface="Roboto Condensed Light"/>
                <a:ea typeface="Roboto Condensed Light"/>
                <a:cs typeface="Roboto Condensed Light"/>
                <a:sym typeface="Roboto Condensed Light"/>
              </a:rPr>
              <a:t>Prioritizing Conflicts (PC)</a:t>
            </a:r>
            <a:r>
              <a:rPr lang="en" sz="1200" dirty="0">
                <a:solidFill>
                  <a:schemeClr val="dk1"/>
                </a:solidFill>
                <a:latin typeface="Roboto Condensed Light"/>
                <a:ea typeface="Roboto Condensed Light"/>
                <a:cs typeface="Roboto Condensed Light"/>
                <a:sym typeface="Roboto Condensed Light"/>
              </a:rPr>
              <a:t>-  Conflicts classification by 3 types: </a:t>
            </a:r>
            <a:r>
              <a:rPr lang="en" sz="1200" i="1" dirty="0">
                <a:solidFill>
                  <a:schemeClr val="dk1"/>
                </a:solidFill>
                <a:latin typeface="Roboto Condensed Light"/>
                <a:ea typeface="Roboto Condensed Light"/>
                <a:cs typeface="Roboto Condensed Light"/>
                <a:sym typeface="Roboto Condensed Light"/>
              </a:rPr>
              <a:t>cardinal</a:t>
            </a:r>
            <a:r>
              <a:rPr lang="en" sz="1200" dirty="0">
                <a:solidFill>
                  <a:schemeClr val="dk1"/>
                </a:solidFill>
                <a:latin typeface="Roboto Condensed Light"/>
                <a:ea typeface="Roboto Condensed Light"/>
                <a:cs typeface="Roboto Condensed Light"/>
                <a:sym typeface="Roboto Condensed Light"/>
              </a:rPr>
              <a:t> (certainly increases the solution’s cost), </a:t>
            </a:r>
            <a:r>
              <a:rPr lang="en" sz="1200" i="1" dirty="0">
                <a:solidFill>
                  <a:schemeClr val="dk1"/>
                </a:solidFill>
                <a:latin typeface="Roboto Condensed Light"/>
                <a:ea typeface="Roboto Condensed Light"/>
                <a:cs typeface="Roboto Condensed Light"/>
                <a:sym typeface="Roboto Condensed Light"/>
              </a:rPr>
              <a:t>semi-cardinal</a:t>
            </a:r>
            <a:r>
              <a:rPr lang="en" sz="1200" dirty="0">
                <a:solidFill>
                  <a:schemeClr val="dk1"/>
                </a:solidFill>
                <a:latin typeface="Roboto Condensed Light"/>
                <a:ea typeface="Roboto Condensed Light"/>
                <a:cs typeface="Roboto Condensed Light"/>
                <a:sym typeface="Roboto Condensed Light"/>
              </a:rPr>
              <a:t> and </a:t>
            </a:r>
            <a:r>
              <a:rPr lang="en" sz="1200" i="1" dirty="0">
                <a:solidFill>
                  <a:schemeClr val="dk1"/>
                </a:solidFill>
                <a:latin typeface="Roboto Condensed Light"/>
                <a:ea typeface="Roboto Condensed Light"/>
                <a:cs typeface="Roboto Condensed Light"/>
                <a:sym typeface="Roboto Condensed Light"/>
              </a:rPr>
              <a:t>non-cardinal</a:t>
            </a:r>
            <a:r>
              <a:rPr lang="en" sz="1200" dirty="0">
                <a:solidFill>
                  <a:schemeClr val="dk1"/>
                </a:solidFill>
                <a:latin typeface="Roboto Condensed Light"/>
                <a:ea typeface="Roboto Condensed Light"/>
                <a:cs typeface="Roboto Condensed Light"/>
                <a:sym typeface="Roboto Condensed Light"/>
              </a:rPr>
              <a:t>. Reducing the size of the CT regarding the type of the conflicts. </a:t>
            </a:r>
            <a:endParaRPr sz="1200" dirty="0">
              <a:solidFill>
                <a:schemeClr val="dk1"/>
              </a:solidFill>
              <a:latin typeface="Roboto Condensed Light"/>
              <a:ea typeface="Roboto Condensed Light"/>
              <a:cs typeface="Roboto Condensed Light"/>
              <a:sym typeface="Roboto Condensed Light"/>
            </a:endParaRPr>
          </a:p>
          <a:p>
            <a:pPr marL="0" lvl="0" indent="457200" algn="l" rtl="0">
              <a:lnSpc>
                <a:spcPct val="150000"/>
              </a:lnSpc>
              <a:spcBef>
                <a:spcPts val="0"/>
              </a:spcBef>
              <a:spcAft>
                <a:spcPts val="0"/>
              </a:spcAft>
              <a:buNone/>
            </a:pPr>
            <a:r>
              <a:rPr lang="en" dirty="0">
                <a:solidFill>
                  <a:schemeClr val="dk1"/>
                </a:solidFill>
                <a:latin typeface="Roboto Condensed Light"/>
                <a:ea typeface="Roboto Condensed Light"/>
                <a:cs typeface="Roboto Condensed Light"/>
                <a:sym typeface="Roboto Condensed Light"/>
              </a:rPr>
              <a:t> </a:t>
            </a:r>
            <a:endParaRPr dirty="0">
              <a:solidFill>
                <a:schemeClr val="dk1"/>
              </a:solidFill>
              <a:latin typeface="Roboto Condensed Light"/>
              <a:ea typeface="Roboto Condensed Light"/>
              <a:cs typeface="Roboto Condensed Light"/>
              <a:sym typeface="Roboto Condensed Light"/>
            </a:endParaRPr>
          </a:p>
          <a:p>
            <a:pPr marL="0" lvl="0" indent="0" algn="l" rtl="0">
              <a:lnSpc>
                <a:spcPct val="150000"/>
              </a:lnSpc>
              <a:spcBef>
                <a:spcPts val="0"/>
              </a:spcBef>
              <a:spcAft>
                <a:spcPts val="0"/>
              </a:spcAft>
              <a:buNone/>
            </a:pPr>
            <a:endParaRPr sz="1800" b="1" dirty="0">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pic>
        <p:nvPicPr>
          <p:cNvPr id="209" name="Google Shape;209;p33"/>
          <p:cNvPicPr preferRelativeResize="0"/>
          <p:nvPr/>
        </p:nvPicPr>
        <p:blipFill>
          <a:blip r:embed="rId3">
            <a:alphaModFix/>
          </a:blip>
          <a:stretch>
            <a:fillRect/>
          </a:stretch>
        </p:blipFill>
        <p:spPr>
          <a:xfrm>
            <a:off x="6571129" y="-1"/>
            <a:ext cx="2572872" cy="18467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ctrTitle"/>
          </p:nvPr>
        </p:nvSpPr>
        <p:spPr>
          <a:xfrm>
            <a:off x="1736251" y="-1043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u="sng"/>
              <a:t>Putting all together</a:t>
            </a:r>
            <a:endParaRPr sz="3200" u="sng"/>
          </a:p>
        </p:txBody>
      </p:sp>
      <p:pic>
        <p:nvPicPr>
          <p:cNvPr id="215" name="Google Shape;215;p34"/>
          <p:cNvPicPr preferRelativeResize="0"/>
          <p:nvPr/>
        </p:nvPicPr>
        <p:blipFill>
          <a:blip r:embed="rId3">
            <a:alphaModFix/>
          </a:blip>
          <a:stretch>
            <a:fillRect/>
          </a:stretch>
        </p:blipFill>
        <p:spPr>
          <a:xfrm>
            <a:off x="0" y="540275"/>
            <a:ext cx="8476523" cy="4603226"/>
          </a:xfrm>
          <a:prstGeom prst="rect">
            <a:avLst/>
          </a:prstGeom>
          <a:noFill/>
          <a:ln>
            <a:noFill/>
          </a:ln>
        </p:spPr>
      </p:pic>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3504</TotalTime>
  <Words>3077</Words>
  <Application>Microsoft Office PowerPoint</Application>
  <PresentationFormat>On-screen Show (16:9)</PresentationFormat>
  <Paragraphs>393</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Roboto Condensed</vt:lpstr>
      <vt:lpstr>Arial</vt:lpstr>
      <vt:lpstr>Exo 2</vt:lpstr>
      <vt:lpstr>Squada One</vt:lpstr>
      <vt:lpstr>Fira Sans Extra Condensed Medium</vt:lpstr>
      <vt:lpstr>Roboto Condensed Light</vt:lpstr>
      <vt:lpstr>Cambria Math</vt:lpstr>
      <vt:lpstr>Tech Newsletter by Slidesgo</vt:lpstr>
      <vt:lpstr>Multiagent Parallel Distributed A*</vt:lpstr>
      <vt:lpstr>Overview</vt:lpstr>
      <vt:lpstr>Background</vt:lpstr>
      <vt:lpstr>Introduction</vt:lpstr>
      <vt:lpstr>Related Work</vt:lpstr>
      <vt:lpstr>Related Work</vt:lpstr>
      <vt:lpstr>Related Work</vt:lpstr>
      <vt:lpstr>Related Work</vt:lpstr>
      <vt:lpstr>Putting all together</vt:lpstr>
      <vt:lpstr>Platform</vt:lpstr>
      <vt:lpstr>Matt Zucker’s  Programs</vt:lpstr>
      <vt:lpstr>Motivation</vt:lpstr>
      <vt:lpstr>Multiagent Parallel Distributed A*</vt:lpstr>
      <vt:lpstr> Description</vt:lpstr>
      <vt:lpstr> Description</vt:lpstr>
      <vt:lpstr> Description</vt:lpstr>
      <vt:lpstr>Algorithm</vt:lpstr>
      <vt:lpstr>Algorithm</vt:lpstr>
      <vt:lpstr>Flow Free - Problem Specification </vt:lpstr>
      <vt:lpstr>Technical Aspects</vt:lpstr>
      <vt:lpstr>Flow - Diagram</vt:lpstr>
      <vt:lpstr>High-Level UML - Part 1</vt:lpstr>
      <vt:lpstr>High-Level UML - Part 2</vt:lpstr>
      <vt:lpstr>FlowFreeThreads  Module</vt:lpstr>
      <vt:lpstr>Agent  Module</vt:lpstr>
      <vt:lpstr>Board  Module</vt:lpstr>
      <vt:lpstr>RegionsMap  Module</vt:lpstr>
      <vt:lpstr>Optimizations</vt:lpstr>
      <vt:lpstr>Forced-Moves  consideration</vt:lpstr>
      <vt:lpstr>Dead-ends  Detection</vt:lpstr>
      <vt:lpstr>Connected Component Labeling Algorithm</vt:lpstr>
      <vt:lpstr>Stranded-Colors</vt:lpstr>
      <vt:lpstr>Stranded-Regions</vt:lpstr>
      <vt:lpstr>Chokepoint Detection</vt:lpstr>
      <vt:lpstr>Fast-Forwarding</vt:lpstr>
      <vt:lpstr>Source/Target Determining</vt:lpstr>
      <vt:lpstr>Observations</vt:lpstr>
      <vt:lpstr>Experimental Measurements</vt:lpstr>
      <vt:lpstr>Findings</vt:lpstr>
      <vt:lpstr>Conclusions</vt:lpstr>
      <vt:lpstr>Conclusions</vt:lpstr>
      <vt:lpstr>Conclusions (More trivial ones)</vt:lpstr>
      <vt:lpstr>References</vt:lpstr>
      <vt:lpstr>References</vt:lpstr>
      <vt:lpstr>Q &amp; A</vt:lpstr>
      <vt:lpstr>Thanks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Multiagent Parallel Distributed A*</dc:title>
  <dc:creator>Tom Eliassy</dc:creator>
  <cp:lastModifiedBy>Tom Eliassy</cp:lastModifiedBy>
  <cp:revision>33</cp:revision>
  <dcterms:modified xsi:type="dcterms:W3CDTF">2019-12-22T17:26:31Z</dcterms:modified>
</cp:coreProperties>
</file>